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PT Sans Narrow" panose="020B0604020202020204" charset="0"/>
      <p:regular r:id="rId32"/>
      <p:bold r:id="rId33"/>
    </p:embeddedFont>
    <p:embeddedFont>
      <p:font typeface="Open Sans"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60"/>
  </p:normalViewPr>
  <p:slideViewPr>
    <p:cSldViewPr snapToGrid="0">
      <p:cViewPr varScale="1">
        <p:scale>
          <a:sx n="93" d="100"/>
          <a:sy n="93" d="100"/>
        </p:scale>
        <p:origin x="19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presProps" Target="presProps.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100" b="0" i="0" u="none" strike="noStrike" cap="none">
                <a:solidFill>
                  <a:schemeClr val="dk1"/>
                </a:solidFill>
                <a:latin typeface="Arial"/>
                <a:ea typeface="Arial"/>
                <a:cs typeface="Arial"/>
                <a:sym typeface="Arial"/>
              </a:defRPr>
            </a:lvl2pPr>
            <a:lvl3pPr marL="914400" marR="0" lvl="2" indent="0" algn="l" rtl="0">
              <a:spcBef>
                <a:spcPts val="0"/>
              </a:spcBef>
              <a:buNone/>
              <a:defRPr sz="1100" b="0" i="0" u="none" strike="noStrike" cap="none">
                <a:solidFill>
                  <a:schemeClr val="dk1"/>
                </a:solidFill>
                <a:latin typeface="Arial"/>
                <a:ea typeface="Arial"/>
                <a:cs typeface="Arial"/>
                <a:sym typeface="Arial"/>
              </a:defRPr>
            </a:lvl3pPr>
            <a:lvl4pPr marL="1371600" marR="0" lvl="3" indent="0" algn="l" rtl="0">
              <a:spcBef>
                <a:spcPts val="0"/>
              </a:spcBef>
              <a:buNone/>
              <a:defRPr sz="1100" b="0" i="0" u="none" strike="noStrike" cap="none">
                <a:solidFill>
                  <a:schemeClr val="dk1"/>
                </a:solidFill>
                <a:latin typeface="Arial"/>
                <a:ea typeface="Arial"/>
                <a:cs typeface="Arial"/>
                <a:sym typeface="Arial"/>
              </a:defRPr>
            </a:lvl4pPr>
            <a:lvl5pPr marL="1828800" marR="0" lvl="4" indent="0" algn="l" rtl="0">
              <a:spcBef>
                <a:spcPts val="0"/>
              </a:spcBef>
              <a:buNone/>
              <a:defRPr sz="1100" b="0" i="0" u="none" strike="noStrike" cap="none">
                <a:solidFill>
                  <a:schemeClr val="dk1"/>
                </a:solidFill>
                <a:latin typeface="Arial"/>
                <a:ea typeface="Arial"/>
                <a:cs typeface="Arial"/>
                <a:sym typeface="Arial"/>
              </a:defRPr>
            </a:lvl5pPr>
            <a:lvl6pPr marL="2286000" marR="0" lvl="5" indent="0" algn="l" rtl="0">
              <a:spcBef>
                <a:spcPts val="0"/>
              </a:spcBef>
              <a:buNone/>
              <a:defRPr sz="1100" b="0" i="0" u="none" strike="noStrike" cap="none">
                <a:solidFill>
                  <a:schemeClr val="dk1"/>
                </a:solidFill>
                <a:latin typeface="Arial"/>
                <a:ea typeface="Arial"/>
                <a:cs typeface="Arial"/>
                <a:sym typeface="Arial"/>
              </a:defRPr>
            </a:lvl6pPr>
            <a:lvl7pPr marL="2743200" marR="0" lvl="6" indent="0" algn="l" rtl="0">
              <a:spcBef>
                <a:spcPts val="0"/>
              </a:spcBef>
              <a:buNone/>
              <a:defRPr sz="1100" b="0" i="0" u="none" strike="noStrike" cap="none">
                <a:solidFill>
                  <a:schemeClr val="dk1"/>
                </a:solidFill>
                <a:latin typeface="Arial"/>
                <a:ea typeface="Arial"/>
                <a:cs typeface="Arial"/>
                <a:sym typeface="Arial"/>
              </a:defRPr>
            </a:lvl7pPr>
            <a:lvl8pPr marL="3200400" marR="0" lvl="7" indent="0" algn="l" rtl="0">
              <a:spcBef>
                <a:spcPts val="0"/>
              </a:spcBef>
              <a:buNone/>
              <a:defRPr sz="1100" b="0" i="0" u="none" strike="noStrike" cap="none">
                <a:solidFill>
                  <a:schemeClr val="dk1"/>
                </a:solidFill>
                <a:latin typeface="Arial"/>
                <a:ea typeface="Arial"/>
                <a:cs typeface="Arial"/>
                <a:sym typeface="Arial"/>
              </a:defRPr>
            </a:lvl8pPr>
            <a:lvl9pPr marL="3657600" marR="0" lvl="8" indent="0" algn="l" rtl="0">
              <a:spcBef>
                <a:spcPts val="0"/>
              </a:spcBef>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22573935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4" name="Shape 6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24564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28668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9887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71522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0180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9" name="Shape 169"/>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r>
              <a:rPr lang="en" sz="1100" b="0" i="0" u="none" strike="noStrike" cap="none">
                <a:solidFill>
                  <a:schemeClr val="dk1"/>
                </a:solidFill>
                <a:latin typeface="Arial"/>
                <a:ea typeface="Arial"/>
                <a:cs typeface="Arial"/>
                <a:sym typeface="Arial"/>
              </a:rPr>
              <a:t>World health organization</a:t>
            </a:r>
          </a:p>
        </p:txBody>
      </p:sp>
    </p:spTree>
    <p:extLst>
      <p:ext uri="{BB962C8B-B14F-4D97-AF65-F5344CB8AC3E}">
        <p14:creationId xmlns:p14="http://schemas.microsoft.com/office/powerpoint/2010/main" val="22481920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6" name="Shape 17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r>
              <a:rPr lang="en" sz="1100" b="0" i="0" u="none" strike="noStrike" cap="none">
                <a:solidFill>
                  <a:schemeClr val="dk1"/>
                </a:solidFill>
                <a:latin typeface="Arial"/>
                <a:ea typeface="Arial"/>
                <a:cs typeface="Arial"/>
                <a:sym typeface="Arial"/>
              </a:rPr>
              <a:t>http://www.who.int/mediacentre/events/2015/world-antibiotic-awareness-week/infographics/en/</a:t>
            </a:r>
          </a:p>
        </p:txBody>
      </p:sp>
    </p:spTree>
    <p:extLst>
      <p:ext uri="{BB962C8B-B14F-4D97-AF65-F5344CB8AC3E}">
        <p14:creationId xmlns:p14="http://schemas.microsoft.com/office/powerpoint/2010/main" val="6530869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79448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9" name="Shape 189"/>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4397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5" name="Shape 195"/>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046136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2" name="Shape 20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rgbClr val="000000"/>
              </a:buClr>
              <a:buSzPct val="25000"/>
              <a:buFont typeface="Arial"/>
              <a:buNone/>
            </a:pPr>
            <a:r>
              <a:rPr lang="en" sz="1100" b="0" i="0" u="none" strike="noStrike" cap="none">
                <a:solidFill>
                  <a:schemeClr val="dk1"/>
                </a:solidFill>
                <a:latin typeface="Arial"/>
                <a:ea typeface="Arial"/>
                <a:cs typeface="Arial"/>
                <a:sym typeface="Arial"/>
              </a:rPr>
              <a:t>Using of enzymes of bacteriophages to attack the bacteria. Bacteriophages are tiny viruses that infect bacteria. After they infect the bacteria, they replicate or make copies of themselves, and then leave the bacteria to go and infect other bacteria. To be able to leave the bacteria, the "phages" make an enzyme that dissolves the wall of the bacterial cell, thus killing it. Unlike antibiotics, the enzyme does not seek out the bacteria in all the body's hiding places, but instead just kills the bacteria on contact. The researchers envision that the enzyme could be administered in the form of a spray, to the mucous membranes, for instance, thus eliminating the source of the disease bacteria.</a:t>
            </a:r>
          </a:p>
        </p:txBody>
      </p:sp>
    </p:spTree>
    <p:extLst>
      <p:ext uri="{BB962C8B-B14F-4D97-AF65-F5344CB8AC3E}">
        <p14:creationId xmlns:p14="http://schemas.microsoft.com/office/powerpoint/2010/main" val="9109657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 name="Shape 70"/>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spcAft>
                <a:spcPts val="0"/>
              </a:spcAft>
              <a:buClr>
                <a:schemeClr val="dk1"/>
              </a:buClr>
              <a:buSzPct val="25000"/>
              <a:buFont typeface="Arial"/>
              <a:buNone/>
            </a:pPr>
            <a:r>
              <a:rPr lang="en" sz="1100" b="0" i="0" u="none" strike="noStrike" cap="none">
                <a:solidFill>
                  <a:schemeClr val="dk1"/>
                </a:solidFill>
                <a:latin typeface="Arial"/>
                <a:ea typeface="Arial"/>
                <a:cs typeface="Arial"/>
                <a:sym typeface="Arial"/>
              </a:rPr>
              <a:t>Alicia: Bacteria are microscopic single-celled organisms that thrive in diverse environments. They can be found anywhere. They can be found within soil, in the ocean and even inside the human gut. Bacteria can be beneficial as well as detrimental. An example of useful bacteria would be the bacteria found in the human gut. These bacteria and other microorganisms aid in digestion and help in the development of the immune system. Moreover, the disruption of gut bacteria has been linked to certain disease conditions. For our presentation, we will be focusing on bad or harmful bacteria. Harmful bacteria can cause infections such as pneumonia - lung infection, cholera - infection of the small intestines (by e choli).</a:t>
            </a:r>
          </a:p>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5736938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46988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18" name="Shape 2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4149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4" name="Shape 22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310084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r>
              <a:rPr lang="en" sz="1100" b="0" i="0" u="none" strike="noStrike" cap="none">
                <a:solidFill>
                  <a:schemeClr val="dk1"/>
                </a:solidFill>
                <a:latin typeface="Arial"/>
                <a:ea typeface="Arial"/>
                <a:cs typeface="Arial"/>
                <a:sym typeface="Arial"/>
              </a:rPr>
              <a:t>http://www.who.int/mediacentre/events/2015/world-antibiotic-awareness-week/infographics/en/</a:t>
            </a:r>
          </a:p>
        </p:txBody>
      </p:sp>
    </p:spTree>
    <p:extLst>
      <p:ext uri="{BB962C8B-B14F-4D97-AF65-F5344CB8AC3E}">
        <p14:creationId xmlns:p14="http://schemas.microsoft.com/office/powerpoint/2010/main" val="35926511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7" name="Shape 23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SzPct val="25000"/>
              <a:buNone/>
            </a:pPr>
            <a:r>
              <a:rPr lang="en" sz="1100" b="0" i="0" u="none" strike="noStrike" cap="none">
                <a:solidFill>
                  <a:schemeClr val="dk1"/>
                </a:solidFill>
                <a:latin typeface="Arial"/>
                <a:ea typeface="Arial"/>
                <a:cs typeface="Arial"/>
                <a:sym typeface="Arial"/>
              </a:rPr>
              <a:t>http://www.who.int/mediacentre/events/2015/world-antibiotic-awareness-week/infographics/en/</a:t>
            </a:r>
          </a:p>
        </p:txBody>
      </p:sp>
    </p:spTree>
    <p:extLst>
      <p:ext uri="{BB962C8B-B14F-4D97-AF65-F5344CB8AC3E}">
        <p14:creationId xmlns:p14="http://schemas.microsoft.com/office/powerpoint/2010/main" val="17819138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Shape 2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44" name="Shape 2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41396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Shape 2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09646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Shape 2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13201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63" name="Shape 2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55428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0" name="Shape 2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9580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b="0" i="0" u="none" strike="noStrike" cap="none">
                <a:solidFill>
                  <a:schemeClr val="dk1"/>
                </a:solidFill>
                <a:latin typeface="Arial"/>
                <a:ea typeface="Arial"/>
                <a:cs typeface="Arial"/>
                <a:sym typeface="Arial"/>
              </a:rPr>
              <a:t>Alicia: Antibiotics are chemicals that kill or inhibit the growth of bacteria and are used to treat bacterial infections. They either prevent the bacterial cells from multiplying so that the bacterial population remains the same, allowing the host’s defence mechanism to fight the infection or kill the bacteria, for example stopping the mechanism responsible for building their cell walls.</a:t>
            </a:r>
          </a:p>
        </p:txBody>
      </p:sp>
    </p:spTree>
    <p:extLst>
      <p:ext uri="{BB962C8B-B14F-4D97-AF65-F5344CB8AC3E}">
        <p14:creationId xmlns:p14="http://schemas.microsoft.com/office/powerpoint/2010/main" val="27575769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4" name="Shape 8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b="0" i="0" u="none" strike="noStrike" cap="none">
                <a:solidFill>
                  <a:schemeClr val="dk1"/>
                </a:solidFill>
                <a:latin typeface="Arial"/>
                <a:ea typeface="Arial"/>
                <a:cs typeface="Arial"/>
                <a:sym typeface="Arial"/>
              </a:rPr>
              <a:t>Alicia: Bacteria are termed drug-resistant when they are no longer inhibited by an antibiotic to which they were previously sensitive. How do they become antibiotic resistance? Antibiotic resistance occurs when bacteria change in some way (in other words, mutate) that causes them to reduce or eliminate the effectiveness of antibiotics designed to cure or prevent infections. This emergence and spread of antibacterial-resistant bacteria is due to both the over-use and misuse of antibiotics.</a:t>
            </a:r>
          </a:p>
        </p:txBody>
      </p:sp>
    </p:spTree>
    <p:extLst>
      <p:ext uri="{BB962C8B-B14F-4D97-AF65-F5344CB8AC3E}">
        <p14:creationId xmlns:p14="http://schemas.microsoft.com/office/powerpoint/2010/main" val="3943499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1" name="Shape 91"/>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b="0" i="0" u="none" strike="noStrike" cap="none">
                <a:solidFill>
                  <a:schemeClr val="dk1"/>
                </a:solidFill>
                <a:latin typeface="Arial"/>
                <a:ea typeface="Arial"/>
                <a:cs typeface="Arial"/>
                <a:sym typeface="Arial"/>
              </a:rPr>
              <a:t>Alicia: Usually, when one conduct an experiment to select for resistant bacteria, one would use a relatively high concentration of antibiotic together with several forms of bacteria. Bacteria that confer the resistant property would survive while those that do not, will not survive. </a:t>
            </a:r>
          </a:p>
        </p:txBody>
      </p:sp>
    </p:spTree>
    <p:extLst>
      <p:ext uri="{BB962C8B-B14F-4D97-AF65-F5344CB8AC3E}">
        <p14:creationId xmlns:p14="http://schemas.microsoft.com/office/powerpoint/2010/main" val="3097663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7" name="Shape 9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b="0" i="0" u="none" strike="noStrike" cap="none">
                <a:solidFill>
                  <a:schemeClr val="dk1"/>
                </a:solidFill>
                <a:latin typeface="Arial"/>
                <a:ea typeface="Arial"/>
                <a:cs typeface="Arial"/>
                <a:sym typeface="Arial"/>
              </a:rPr>
              <a:t>Alicia: However, in the research paper that we selected, we learnt that a very low concentration of antibiotic can also select for resistant bacteria (my groupmate kerine will be going through this later). Since resistant bacteria can be selected at low concentration of antibiotics, this means that bacteria can mutate (to become resistant) at low antibiotic concentration. And this is a problem. </a:t>
            </a:r>
          </a:p>
        </p:txBody>
      </p:sp>
    </p:spTree>
    <p:extLst>
      <p:ext uri="{BB962C8B-B14F-4D97-AF65-F5344CB8AC3E}">
        <p14:creationId xmlns:p14="http://schemas.microsoft.com/office/powerpoint/2010/main" val="3459848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b="0" i="0" u="none" strike="noStrike" cap="none">
                <a:solidFill>
                  <a:schemeClr val="dk1"/>
                </a:solidFill>
                <a:latin typeface="Arial"/>
                <a:ea typeface="Arial"/>
                <a:cs typeface="Arial"/>
                <a:sym typeface="Arial"/>
              </a:rPr>
              <a:t>Alicia: Antibiotic resistance is a big problem and is scary as if a bacteria is said to be resistance, that means that the infection will last longer. The antibiotic is unable to fight against the bacteria to cure the infection. It also means that there will be a higher likelihood of complications from the infection - be it more side effects from the infection. Last but not least, a persistent bacteria, which remain infectious for longer period of time means that it can pass the infection elsewhere (e.g. from one person to another), escalating the problem. I will now pass the time over to Kerine who who will be going more in depth about the experiment conducted in the paper, challenges as well as contributions that the paper has made to the field of health.</a:t>
            </a:r>
          </a:p>
        </p:txBody>
      </p:sp>
    </p:spTree>
    <p:extLst>
      <p:ext uri="{BB962C8B-B14F-4D97-AF65-F5344CB8AC3E}">
        <p14:creationId xmlns:p14="http://schemas.microsoft.com/office/powerpoint/2010/main" val="80715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9" name="Shape 109"/>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09590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6127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cxnSp>
        <p:nvCxnSpPr>
          <p:cNvPr id="10" name="Shape 10"/>
          <p:cNvCxnSpPr/>
          <p:nvPr/>
        </p:nvCxnSpPr>
        <p:spPr>
          <a:xfrm>
            <a:off x="7007735" y="3176886"/>
            <a:ext cx="562199" cy="0"/>
          </a:xfrm>
          <a:prstGeom prst="straightConnector1">
            <a:avLst/>
          </a:prstGeom>
          <a:noFill/>
          <a:ln w="76200" cap="flat" cmpd="sng">
            <a:solidFill>
              <a:schemeClr val="lt2"/>
            </a:solidFill>
            <a:prstDash val="solid"/>
            <a:round/>
            <a:headEnd type="none" w="med" len="med"/>
            <a:tailEnd type="none" w="med" len="med"/>
          </a:ln>
        </p:spPr>
      </p:cxnSp>
      <p:cxnSp>
        <p:nvCxnSpPr>
          <p:cNvPr id="11" name="Shape 11"/>
          <p:cNvCxnSpPr/>
          <p:nvPr/>
        </p:nvCxnSpPr>
        <p:spPr>
          <a:xfrm>
            <a:off x="1575033" y="3158250"/>
            <a:ext cx="562199" cy="0"/>
          </a:xfrm>
          <a:prstGeom prst="straightConnector1">
            <a:avLst/>
          </a:prstGeom>
          <a:noFill/>
          <a:ln w="76200" cap="flat" cmpd="sng">
            <a:solidFill>
              <a:schemeClr val="lt2"/>
            </a:solidFill>
            <a:prstDash val="solid"/>
            <a:round/>
            <a:headEnd type="none" w="med" len="med"/>
            <a:tailEnd type="none" w="med" len="med"/>
          </a:ln>
        </p:spPr>
      </p:cxnSp>
      <p:grpSp>
        <p:nvGrpSpPr>
          <p:cNvPr id="12" name="Shape 12"/>
          <p:cNvGrpSpPr/>
          <p:nvPr/>
        </p:nvGrpSpPr>
        <p:grpSpPr>
          <a:xfrm>
            <a:off x="1004142" y="1022025"/>
            <a:ext cx="7136667" cy="152400"/>
            <a:chOff x="1346427" y="1011300"/>
            <a:chExt cx="6452100" cy="152400"/>
          </a:xfrm>
        </p:grpSpPr>
        <p:cxnSp>
          <p:nvCxnSpPr>
            <p:cNvPr id="13" name="Shape 13"/>
            <p:cNvCxnSpPr/>
            <p:nvPr/>
          </p:nvCxnSpPr>
          <p:spPr>
            <a:xfrm rot="10800000">
              <a:off x="1346427"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4" name="Shape 14"/>
            <p:cNvCxnSpPr/>
            <p:nvPr/>
          </p:nvCxnSpPr>
          <p:spPr>
            <a:xfrm rot="10800000">
              <a:off x="1346427"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15" name="Shape 15"/>
          <p:cNvGrpSpPr/>
          <p:nvPr/>
        </p:nvGrpSpPr>
        <p:grpSpPr>
          <a:xfrm>
            <a:off x="1004149" y="3969100"/>
            <a:ext cx="7136667" cy="152400"/>
            <a:chOff x="1346434" y="3969087"/>
            <a:chExt cx="6452100" cy="152400"/>
          </a:xfrm>
        </p:grpSpPr>
        <p:cxnSp>
          <p:nvCxnSpPr>
            <p:cNvPr id="16" name="Shape 16"/>
            <p:cNvCxnSpPr/>
            <p:nvPr/>
          </p:nvCxnSpPr>
          <p:spPr>
            <a:xfrm>
              <a:off x="1346434"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7" name="Shape 17"/>
            <p:cNvCxnSpPr/>
            <p:nvPr/>
          </p:nvCxnSpPr>
          <p:spPr>
            <a:xfrm>
              <a:off x="1346434"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18" name="Shape 18"/>
          <p:cNvSpPr txBox="1">
            <a:spLocks noGrp="1"/>
          </p:cNvSpPr>
          <p:nvPr>
            <p:ph type="ctrTitle"/>
          </p:nvPr>
        </p:nvSpPr>
        <p:spPr>
          <a:xfrm>
            <a:off x="1004150" y="1751764"/>
            <a:ext cx="7136700" cy="102239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accent1"/>
              </a:buClr>
              <a:buFont typeface="PT Sans Narrow"/>
              <a:buNone/>
              <a:defRPr sz="5400" b="1" i="0" u="none" strike="noStrike" cap="none">
                <a:solidFill>
                  <a:schemeClr val="accent1"/>
                </a:solidFill>
                <a:latin typeface="PT Sans Narrow"/>
                <a:ea typeface="PT Sans Narrow"/>
                <a:cs typeface="PT Sans Narrow"/>
                <a:sym typeface="PT Sans Narrow"/>
              </a:defRPr>
            </a:lvl1pPr>
            <a:lvl2pPr lvl="1"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2pPr>
            <a:lvl3pPr lvl="2"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3pPr>
            <a:lvl4pPr lvl="3"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4pPr>
            <a:lvl5pPr lvl="4"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5pPr>
            <a:lvl6pPr lvl="5"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6pPr>
            <a:lvl7pPr lvl="6"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7pPr>
            <a:lvl8pPr lvl="7"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8pPr>
            <a:lvl9pPr lvl="8" indent="0" algn="ctr">
              <a:spcBef>
                <a:spcPts val="0"/>
              </a:spcBef>
              <a:buClr>
                <a:schemeClr val="accent1"/>
              </a:buClr>
              <a:buFont typeface="PT Sans Narrow"/>
              <a:buNone/>
              <a:defRPr sz="5400" b="1">
                <a:solidFill>
                  <a:schemeClr val="accent1"/>
                </a:solidFill>
                <a:latin typeface="PT Sans Narrow"/>
                <a:ea typeface="PT Sans Narrow"/>
                <a:cs typeface="PT Sans Narrow"/>
                <a:sym typeface="PT Sans Narrow"/>
              </a:defRPr>
            </a:lvl9pPr>
          </a:lstStyle>
          <a:p>
            <a:endParaRPr/>
          </a:p>
        </p:txBody>
      </p:sp>
      <p:sp>
        <p:nvSpPr>
          <p:cNvPr id="19" name="Shape 19"/>
          <p:cNvSpPr txBox="1">
            <a:spLocks noGrp="1"/>
          </p:cNvSpPr>
          <p:nvPr>
            <p:ph type="subTitle" idx="1"/>
          </p:nvPr>
        </p:nvSpPr>
        <p:spPr>
          <a:xfrm>
            <a:off x="2137225" y="2850039"/>
            <a:ext cx="4870498" cy="7926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1pPr>
            <a:lvl2pPr marL="457200" marR="0" lvl="1"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2pPr>
            <a:lvl3pPr marL="914400" marR="0" lvl="2"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3pPr>
            <a:lvl4pPr marL="1371600" marR="0" lvl="3"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4pPr>
            <a:lvl5pPr marL="1828800" marR="0" lvl="4"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5pPr>
            <a:lvl6pPr marL="2286000" marR="0" lvl="5"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6pPr>
            <a:lvl7pPr marL="2743200" marR="0" lvl="6"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7pPr>
            <a:lvl8pPr marL="3200400" marR="0" lvl="7"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8pPr>
            <a:lvl9pPr marL="3657600" marR="0" lvl="8" indent="0" algn="ctr" rtl="0">
              <a:lnSpc>
                <a:spcPct val="100000"/>
              </a:lnSpc>
              <a:spcBef>
                <a:spcPts val="0"/>
              </a:spcBef>
              <a:spcAft>
                <a:spcPts val="0"/>
              </a:spcAft>
              <a:buClr>
                <a:schemeClr val="dk2"/>
              </a:buClr>
              <a:buFont typeface="Open Sans"/>
              <a:buNone/>
              <a:defRPr sz="2400" b="0" i="0" u="none" strike="noStrike" cap="none">
                <a:solidFill>
                  <a:schemeClr val="dk2"/>
                </a:solidFill>
                <a:latin typeface="Open Sans"/>
                <a:ea typeface="Open Sans"/>
                <a:cs typeface="Open Sans"/>
                <a:sym typeface="Open Sans"/>
              </a:defRPr>
            </a:lvl9pPr>
          </a:lstStyle>
          <a:p>
            <a:endParaRPr/>
          </a:p>
        </p:txBody>
      </p:sp>
      <p:sp>
        <p:nvSpPr>
          <p:cNvPr id="20" name="Shape 20"/>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57" name="Shape 57"/>
          <p:cNvSpPr txBox="1">
            <a:spLocks noGrp="1"/>
          </p:cNvSpPr>
          <p:nvPr>
            <p:ph type="title"/>
          </p:nvPr>
        </p:nvSpPr>
        <p:spPr>
          <a:xfrm>
            <a:off x="311700" y="1304850"/>
            <a:ext cx="8520599" cy="15383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accent3"/>
              </a:buClr>
              <a:buFont typeface="PT Sans Narrow"/>
              <a:buNone/>
              <a:defRPr sz="13000" b="1" i="0" u="none" strike="noStrike" cap="none">
                <a:solidFill>
                  <a:schemeClr val="accent3"/>
                </a:solidFill>
                <a:latin typeface="PT Sans Narrow"/>
                <a:ea typeface="PT Sans Narrow"/>
                <a:cs typeface="PT Sans Narrow"/>
                <a:sym typeface="PT Sans Narrow"/>
              </a:defRPr>
            </a:lvl1pPr>
            <a:lvl2pPr lvl="1"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2pPr>
            <a:lvl3pPr lvl="2"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3pPr>
            <a:lvl4pPr lvl="3"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4pPr>
            <a:lvl5pPr lvl="4"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5pPr>
            <a:lvl6pPr lvl="5"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6pPr>
            <a:lvl7pPr lvl="6"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7pPr>
            <a:lvl8pPr lvl="7"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8pPr>
            <a:lvl9pPr lvl="8" indent="0" algn="ctr">
              <a:spcBef>
                <a:spcPts val="0"/>
              </a:spcBef>
              <a:buClr>
                <a:schemeClr val="accent3"/>
              </a:buClr>
              <a:buFont typeface="PT Sans Narrow"/>
              <a:buNone/>
              <a:defRPr sz="13000" b="1">
                <a:solidFill>
                  <a:schemeClr val="accent3"/>
                </a:solidFill>
                <a:latin typeface="PT Sans Narrow"/>
                <a:ea typeface="PT Sans Narrow"/>
                <a:cs typeface="PT Sans Narrow"/>
                <a:sym typeface="PT Sans Narrow"/>
              </a:defRPr>
            </a:lvl9pPr>
          </a:lstStyle>
          <a:p>
            <a:endParaRPr/>
          </a:p>
        </p:txBody>
      </p:sp>
      <p:sp>
        <p:nvSpPr>
          <p:cNvPr id="58" name="Shape 58"/>
          <p:cNvSpPr txBox="1">
            <a:spLocks noGrp="1"/>
          </p:cNvSpPr>
          <p:nvPr>
            <p:ph type="body" idx="1"/>
          </p:nvPr>
        </p:nvSpPr>
        <p:spPr>
          <a:xfrm>
            <a:off x="311700" y="2995650"/>
            <a:ext cx="8520599" cy="1071599"/>
          </a:xfrm>
          <a:prstGeom prst="rect">
            <a:avLst/>
          </a:prstGeom>
          <a:noFill/>
          <a:ln>
            <a:noFill/>
          </a:ln>
        </p:spPr>
        <p:txBody>
          <a:bodyPr lIns="91425" tIns="91425" rIns="91425" bIns="91425" anchor="t" anchorCtr="0"/>
          <a:lstStyle>
            <a:lvl1pPr marL="0" marR="0" lvl="0" indent="0" algn="ctr" rtl="0">
              <a:lnSpc>
                <a:spcPct val="115000"/>
              </a:lnSpc>
              <a:spcBef>
                <a:spcPts val="0"/>
              </a:spcBef>
              <a:spcAft>
                <a:spcPts val="1600"/>
              </a:spcAft>
              <a:buClr>
                <a:schemeClr val="dk2"/>
              </a:buClr>
              <a:buFont typeface="Open Sans"/>
              <a:buNone/>
              <a:defRPr sz="1800" b="0" i="0" u="none" strike="noStrike" cap="none">
                <a:solidFill>
                  <a:schemeClr val="dk2"/>
                </a:solidFill>
                <a:latin typeface="Open Sans"/>
                <a:ea typeface="Open Sans"/>
                <a:cs typeface="Open Sans"/>
                <a:sym typeface="Open Sans"/>
              </a:defRPr>
            </a:lvl1pPr>
            <a:lvl2pPr marL="457200" marR="0" lvl="1"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2pPr>
            <a:lvl3pPr marL="914400" marR="0" lvl="2"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3pPr>
            <a:lvl4pPr marL="1371600" marR="0" lvl="3"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4pPr>
            <a:lvl5pPr marL="1828800" marR="0" lvl="4"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5pPr>
            <a:lvl6pPr marL="2286000" marR="0" lvl="5"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6pPr>
            <a:lvl7pPr marL="2743200" marR="0" lvl="6"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7pPr>
            <a:lvl8pPr marL="3200400" marR="0" lvl="7"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8pPr>
            <a:lvl9pPr marL="3657600" marR="0" lvl="8" indent="0" algn="ctr"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9pPr>
          </a:lstStyle>
          <a:p>
            <a:endParaRPr/>
          </a:p>
        </p:txBody>
      </p:sp>
      <p:sp>
        <p:nvSpPr>
          <p:cNvPr id="59" name="Shape 59"/>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1"/>
        <p:cNvGrpSpPr/>
        <p:nvPr/>
      </p:nvGrpSpPr>
      <p:grpSpPr>
        <a:xfrm>
          <a:off x="0" y="0"/>
          <a:ext cx="0" cy="0"/>
          <a:chOff x="0" y="0"/>
          <a:chExt cx="0" cy="0"/>
        </a:xfrm>
      </p:grpSpPr>
      <p:sp>
        <p:nvSpPr>
          <p:cNvPr id="22" name="Shape 22"/>
          <p:cNvSpPr/>
          <p:nvPr/>
        </p:nvSpPr>
        <p:spPr>
          <a:xfrm>
            <a:off x="-75" y="5045700"/>
            <a:ext cx="9144000" cy="97800"/>
          </a:xfrm>
          <a:prstGeom prst="rect">
            <a:avLst/>
          </a:prstGeom>
          <a:solidFill>
            <a:schemeClr val="accent3"/>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3" name="Shape 23"/>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1"/>
              </a:buClr>
              <a:buFont typeface="PT Sans Narrow"/>
              <a:buNone/>
              <a:defRPr sz="3600" b="1" i="0" u="none" strike="noStrike" cap="none">
                <a:solidFill>
                  <a:schemeClr val="accent1"/>
                </a:solidFill>
                <a:latin typeface="PT Sans Narrow"/>
                <a:ea typeface="PT Sans Narrow"/>
                <a:cs typeface="PT Sans Narrow"/>
                <a:sym typeface="PT Sans Narrow"/>
              </a:defRPr>
            </a:lvl1pPr>
            <a:lvl2pPr lvl="1"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2pPr>
            <a:lvl3pPr lvl="2"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3pPr>
            <a:lvl4pPr lvl="3"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4pPr>
            <a:lvl5pPr lvl="4"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5pPr>
            <a:lvl6pPr lvl="5"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6pPr>
            <a:lvl7pPr lvl="6"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7pPr>
            <a:lvl8pPr lvl="7"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8pPr>
            <a:lvl9pPr lvl="8"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24" name="Shape 24"/>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Open Sans"/>
              <a:buNone/>
              <a:defRPr sz="1800" b="0" i="0" u="none" strike="noStrike" cap="none">
                <a:solidFill>
                  <a:schemeClr val="dk2"/>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9pPr>
          </a:lstStyle>
          <a:p>
            <a:endParaRPr/>
          </a:p>
        </p:txBody>
      </p:sp>
      <p:sp>
        <p:nvSpPr>
          <p:cNvPr id="25" name="Shape 25"/>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6"/>
        <p:cNvGrpSpPr/>
        <p:nvPr/>
      </p:nvGrpSpPr>
      <p:grpSpPr>
        <a:xfrm>
          <a:off x="0" y="0"/>
          <a:ext cx="0" cy="0"/>
          <a:chOff x="0" y="0"/>
          <a:chExt cx="0" cy="0"/>
        </a:xfrm>
      </p:grpSpPr>
      <p:sp>
        <p:nvSpPr>
          <p:cNvPr id="27" name="Shape 27"/>
          <p:cNvSpPr/>
          <p:nvPr/>
        </p:nvSpPr>
        <p:spPr>
          <a:xfrm>
            <a:off x="-50" y="2571900"/>
            <a:ext cx="9144000" cy="2571600"/>
          </a:xfrm>
          <a:prstGeom prst="rect">
            <a:avLst/>
          </a:prstGeom>
          <a:solidFill>
            <a:schemeClr val="accent3"/>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8" name="Shape 28"/>
          <p:cNvSpPr txBox="1">
            <a:spLocks noGrp="1"/>
          </p:cNvSpPr>
          <p:nvPr>
            <p:ph type="title"/>
          </p:nvPr>
        </p:nvSpPr>
        <p:spPr>
          <a:xfrm>
            <a:off x="311700" y="814800"/>
            <a:ext cx="8571300" cy="9420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accent1"/>
              </a:buClr>
              <a:buFont typeface="PT Sans Narrow"/>
              <a:buNone/>
              <a:defRPr sz="3600" b="1" i="0" u="none" strike="noStrike" cap="none">
                <a:solidFill>
                  <a:schemeClr val="accent1"/>
                </a:solidFill>
                <a:latin typeface="PT Sans Narrow"/>
                <a:ea typeface="PT Sans Narrow"/>
                <a:cs typeface="PT Sans Narrow"/>
                <a:sym typeface="PT Sans Narrow"/>
              </a:defRPr>
            </a:lvl1pPr>
            <a:lvl2pPr lvl="1"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2pPr>
            <a:lvl3pPr lvl="2"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3pPr>
            <a:lvl4pPr lvl="3"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4pPr>
            <a:lvl5pPr lvl="4"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5pPr>
            <a:lvl6pPr lvl="5"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6pPr>
            <a:lvl7pPr lvl="6"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7pPr>
            <a:lvl8pPr lvl="7"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8pPr>
            <a:lvl9pPr lvl="8" indent="0" algn="ctr">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29" name="Shape 29"/>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1"/>
              </a:buClr>
              <a:buFont typeface="PT Sans Narrow"/>
              <a:buNone/>
              <a:defRPr sz="3600" b="1" i="0" u="none" strike="noStrike" cap="none">
                <a:solidFill>
                  <a:schemeClr val="accent1"/>
                </a:solidFill>
                <a:latin typeface="PT Sans Narrow"/>
                <a:ea typeface="PT Sans Narrow"/>
                <a:cs typeface="PT Sans Narrow"/>
                <a:sym typeface="PT Sans Narrow"/>
              </a:defRPr>
            </a:lvl1pPr>
            <a:lvl2pPr lvl="1"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2pPr>
            <a:lvl3pPr lvl="2"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3pPr>
            <a:lvl4pPr lvl="3"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4pPr>
            <a:lvl5pPr lvl="4"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5pPr>
            <a:lvl6pPr lvl="5"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6pPr>
            <a:lvl7pPr lvl="6"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7pPr>
            <a:lvl8pPr lvl="7"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8pPr>
            <a:lvl9pPr lvl="8"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32" name="Shape 32"/>
          <p:cNvSpPr txBox="1">
            <a:spLocks noGrp="1"/>
          </p:cNvSpPr>
          <p:nvPr>
            <p:ph type="body" idx="1"/>
          </p:nvPr>
        </p:nvSpPr>
        <p:spPr>
          <a:xfrm>
            <a:off x="311700" y="1266175"/>
            <a:ext cx="3999898" cy="33027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9pPr>
          </a:lstStyle>
          <a:p>
            <a:endParaRPr/>
          </a:p>
        </p:txBody>
      </p:sp>
      <p:sp>
        <p:nvSpPr>
          <p:cNvPr id="33" name="Shape 33"/>
          <p:cNvSpPr txBox="1">
            <a:spLocks noGrp="1"/>
          </p:cNvSpPr>
          <p:nvPr>
            <p:ph type="body" idx="2"/>
          </p:nvPr>
        </p:nvSpPr>
        <p:spPr>
          <a:xfrm>
            <a:off x="4832400" y="1266175"/>
            <a:ext cx="3999898" cy="33027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9pPr>
          </a:lstStyle>
          <a:p>
            <a:endParaRPr/>
          </a:p>
        </p:txBody>
      </p:sp>
      <p:sp>
        <p:nvSpPr>
          <p:cNvPr id="34" name="Shape 3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1"/>
              </a:buClr>
              <a:buFont typeface="PT Sans Narrow"/>
              <a:buNone/>
              <a:defRPr sz="3600" b="1" i="0" u="none" strike="noStrike" cap="none">
                <a:solidFill>
                  <a:schemeClr val="accent1"/>
                </a:solidFill>
                <a:latin typeface="PT Sans Narrow"/>
                <a:ea typeface="PT Sans Narrow"/>
                <a:cs typeface="PT Sans Narrow"/>
                <a:sym typeface="PT Sans Narrow"/>
              </a:defRPr>
            </a:lvl1pPr>
            <a:lvl2pPr lvl="1"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2pPr>
            <a:lvl3pPr lvl="2"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3pPr>
            <a:lvl4pPr lvl="3"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4pPr>
            <a:lvl5pPr lvl="4"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5pPr>
            <a:lvl6pPr lvl="5"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6pPr>
            <a:lvl7pPr lvl="6"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7pPr>
            <a:lvl8pPr lvl="7"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8pPr>
            <a:lvl9pPr lvl="8"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37" name="Shape 3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555600"/>
            <a:ext cx="2807999" cy="755698"/>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accent1"/>
              </a:buClr>
              <a:buFont typeface="PT Sans Narrow"/>
              <a:buNone/>
              <a:defRPr sz="2400" b="1" i="0" u="none" strike="noStrike" cap="none">
                <a:solidFill>
                  <a:schemeClr val="accent1"/>
                </a:solidFill>
                <a:latin typeface="PT Sans Narrow"/>
                <a:ea typeface="PT Sans Narrow"/>
                <a:cs typeface="PT Sans Narrow"/>
                <a:sym typeface="PT Sans Narrow"/>
              </a:defRPr>
            </a:lvl1pPr>
            <a:lvl2pPr lvl="1"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2pPr>
            <a:lvl3pPr lvl="2"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3pPr>
            <a:lvl4pPr lvl="3"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4pPr>
            <a:lvl5pPr lvl="4"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5pPr>
            <a:lvl6pPr lvl="5"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6pPr>
            <a:lvl7pPr lvl="6"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7pPr>
            <a:lvl8pPr lvl="7"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8pPr>
            <a:lvl9pPr lvl="8" indent="0">
              <a:spcBef>
                <a:spcPts val="0"/>
              </a:spcBef>
              <a:buClr>
                <a:schemeClr val="accent1"/>
              </a:buClr>
              <a:buFont typeface="PT Sans Narrow"/>
              <a:buNone/>
              <a:defRPr sz="2400" b="1">
                <a:solidFill>
                  <a:schemeClr val="accent1"/>
                </a:solidFill>
                <a:latin typeface="PT Sans Narrow"/>
                <a:ea typeface="PT Sans Narrow"/>
                <a:cs typeface="PT Sans Narrow"/>
                <a:sym typeface="PT Sans Narrow"/>
              </a:defRPr>
            </a:lvl9pPr>
          </a:lstStyle>
          <a:p>
            <a:endParaRPr/>
          </a:p>
        </p:txBody>
      </p:sp>
      <p:sp>
        <p:nvSpPr>
          <p:cNvPr id="40" name="Shape 40"/>
          <p:cNvSpPr txBox="1">
            <a:spLocks noGrp="1"/>
          </p:cNvSpPr>
          <p:nvPr>
            <p:ph type="body" idx="1"/>
          </p:nvPr>
        </p:nvSpPr>
        <p:spPr>
          <a:xfrm>
            <a:off x="311700" y="1389600"/>
            <a:ext cx="2807999" cy="3179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200" b="0" i="0" u="none" strike="noStrike" cap="none">
                <a:solidFill>
                  <a:schemeClr val="dk2"/>
                </a:solidFill>
                <a:latin typeface="Open Sans"/>
                <a:ea typeface="Open Sans"/>
                <a:cs typeface="Open Sans"/>
                <a:sym typeface="Open Sans"/>
              </a:defRPr>
            </a:lvl9pPr>
          </a:lstStyle>
          <a:p>
            <a:endParaRPr/>
          </a:p>
        </p:txBody>
      </p:sp>
      <p:sp>
        <p:nvSpPr>
          <p:cNvPr id="41" name="Shape 41"/>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526350"/>
            <a:ext cx="5613598" cy="4090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2"/>
              </a:buClr>
              <a:buFont typeface="PT Sans Narrow"/>
              <a:buNone/>
              <a:defRPr sz="5400" b="0" i="0" u="none" strike="noStrike" cap="none">
                <a:solidFill>
                  <a:schemeClr val="dk2"/>
                </a:solidFill>
                <a:latin typeface="PT Sans Narrow"/>
                <a:ea typeface="PT Sans Narrow"/>
                <a:cs typeface="PT Sans Narrow"/>
                <a:sym typeface="PT Sans Narrow"/>
              </a:defRPr>
            </a:lvl1pPr>
            <a:lvl2pPr lvl="1"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2pPr>
            <a:lvl3pPr lvl="2"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3pPr>
            <a:lvl4pPr lvl="3"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4pPr>
            <a:lvl5pPr lvl="4"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5pPr>
            <a:lvl6pPr lvl="5"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6pPr>
            <a:lvl7pPr lvl="6"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7pPr>
            <a:lvl8pPr lvl="7"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8pPr>
            <a:lvl9pPr lvl="8" indent="0">
              <a:spcBef>
                <a:spcPts val="0"/>
              </a:spcBef>
              <a:buClr>
                <a:schemeClr val="dk2"/>
              </a:buClr>
              <a:buFont typeface="PT Sans Narrow"/>
              <a:buNone/>
              <a:defRPr sz="5400" b="0">
                <a:solidFill>
                  <a:schemeClr val="dk2"/>
                </a:solidFill>
                <a:latin typeface="PT Sans Narrow"/>
                <a:ea typeface="PT Sans Narrow"/>
                <a:cs typeface="PT Sans Narrow"/>
                <a:sym typeface="PT Sans Narrow"/>
              </a:defRPr>
            </a:lvl9pPr>
          </a:lstStyle>
          <a:p>
            <a:endParaRPr/>
          </a:p>
        </p:txBody>
      </p:sp>
      <p:sp>
        <p:nvSpPr>
          <p:cNvPr id="44" name="Shape 4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5143499"/>
          </a:xfrm>
          <a:prstGeom prst="rect">
            <a:avLst/>
          </a:prstGeom>
          <a:solidFill>
            <a:schemeClr val="accent3"/>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cxnSp>
        <p:nvCxnSpPr>
          <p:cNvPr id="47" name="Shape 47"/>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039675"/>
            <a:ext cx="4045198" cy="16758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accent1"/>
              </a:buClr>
              <a:buFont typeface="PT Sans Narrow"/>
              <a:buNone/>
              <a:defRPr sz="4200" b="1" i="0" u="none" strike="noStrike" cap="none">
                <a:solidFill>
                  <a:schemeClr val="accent1"/>
                </a:solidFill>
                <a:latin typeface="PT Sans Narrow"/>
                <a:ea typeface="PT Sans Narrow"/>
                <a:cs typeface="PT Sans Narrow"/>
                <a:sym typeface="PT Sans Narrow"/>
              </a:defRPr>
            </a:lvl1pPr>
            <a:lvl2pPr lvl="1"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2pPr>
            <a:lvl3pPr lvl="2"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3pPr>
            <a:lvl4pPr lvl="3"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4pPr>
            <a:lvl5pPr lvl="4"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5pPr>
            <a:lvl6pPr lvl="5"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6pPr>
            <a:lvl7pPr lvl="6"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7pPr>
            <a:lvl8pPr lvl="7"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8pPr>
            <a:lvl9pPr lvl="8" indent="0" algn="ctr">
              <a:spcBef>
                <a:spcPts val="0"/>
              </a:spcBef>
              <a:buClr>
                <a:schemeClr val="accent1"/>
              </a:buClr>
              <a:buFont typeface="PT Sans Narrow"/>
              <a:buNone/>
              <a:defRPr sz="4200" b="1">
                <a:solidFill>
                  <a:schemeClr val="accent1"/>
                </a:solidFill>
                <a:latin typeface="PT Sans Narrow"/>
                <a:ea typeface="PT Sans Narrow"/>
                <a:cs typeface="PT Sans Narrow"/>
                <a:sym typeface="PT Sans Narrow"/>
              </a:defRPr>
            </a:lvl9pPr>
          </a:lstStyle>
          <a:p>
            <a:endParaRPr/>
          </a:p>
        </p:txBody>
      </p:sp>
      <p:sp>
        <p:nvSpPr>
          <p:cNvPr id="49" name="Shape 49"/>
          <p:cNvSpPr txBox="1">
            <a:spLocks noGrp="1"/>
          </p:cNvSpPr>
          <p:nvPr>
            <p:ph type="subTitle" idx="1"/>
          </p:nvPr>
        </p:nvSpPr>
        <p:spPr>
          <a:xfrm>
            <a:off x="265500" y="2726875"/>
            <a:ext cx="4045198" cy="12351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1pPr>
            <a:lvl2pPr marL="457200" marR="0" lvl="1"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2pPr>
            <a:lvl3pPr marL="914400" marR="0" lvl="2"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3pPr>
            <a:lvl4pPr marL="1371600" marR="0" lvl="3"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4pPr>
            <a:lvl5pPr marL="1828800" marR="0" lvl="4"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5pPr>
            <a:lvl6pPr marL="2286000" marR="0" lvl="5"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6pPr>
            <a:lvl7pPr marL="2743200" marR="0" lvl="6"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7pPr>
            <a:lvl8pPr marL="3200400" marR="0" lvl="7"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8pPr>
            <a:lvl9pPr marL="3657600" marR="0" lvl="8" indent="0" algn="ctr" rtl="0">
              <a:lnSpc>
                <a:spcPct val="100000"/>
              </a:lnSpc>
              <a:spcBef>
                <a:spcPts val="0"/>
              </a:spcBef>
              <a:spcAft>
                <a:spcPts val="0"/>
              </a:spcAft>
              <a:buClr>
                <a:schemeClr val="dk2"/>
              </a:buClr>
              <a:buFont typeface="Open Sans"/>
              <a:buNone/>
              <a:defRPr sz="2100" b="0" i="0" u="none" strike="noStrike" cap="none">
                <a:solidFill>
                  <a:schemeClr val="dk2"/>
                </a:solidFill>
                <a:latin typeface="Open Sans"/>
                <a:ea typeface="Open Sans"/>
                <a:cs typeface="Open Sans"/>
                <a:sym typeface="Open Sans"/>
              </a:defRPr>
            </a:lvl9pPr>
          </a:lstStyle>
          <a:p>
            <a:endParaRPr/>
          </a:p>
        </p:txBody>
      </p:sp>
      <p:sp>
        <p:nvSpPr>
          <p:cNvPr id="50" name="Shape 50"/>
          <p:cNvSpPr txBox="1">
            <a:spLocks noGrp="1"/>
          </p:cNvSpPr>
          <p:nvPr>
            <p:ph type="body" idx="2"/>
          </p:nvPr>
        </p:nvSpPr>
        <p:spPr>
          <a:xfrm>
            <a:off x="4939500" y="724200"/>
            <a:ext cx="3837000" cy="3695099"/>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chemeClr val="lt1"/>
              </a:buClr>
              <a:buFont typeface="Open Sans"/>
              <a:buNone/>
              <a:defRPr sz="1800" b="0" i="0" u="none" strike="noStrike" cap="none">
                <a:solidFill>
                  <a:schemeClr val="lt1"/>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lt1"/>
              </a:buClr>
              <a:buFont typeface="Open Sans"/>
              <a:buNone/>
              <a:defRPr sz="1400" b="0" i="0" u="none" strike="noStrike" cap="none">
                <a:solidFill>
                  <a:schemeClr val="lt1"/>
                </a:solidFill>
                <a:latin typeface="Open Sans"/>
                <a:ea typeface="Open Sans"/>
                <a:cs typeface="Open Sans"/>
                <a:sym typeface="Open Sans"/>
              </a:defRPr>
            </a:lvl9pPr>
          </a:lstStyle>
          <a:p>
            <a:endParaRPr/>
          </a:p>
        </p:txBody>
      </p:sp>
      <p:sp>
        <p:nvSpPr>
          <p:cNvPr id="51" name="Shape 51"/>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4230725"/>
            <a:ext cx="5998800" cy="598799"/>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2"/>
              </a:buClr>
              <a:buFont typeface="PT Sans Narrow"/>
              <a:buNone/>
              <a:defRPr sz="2400" b="0" i="0" u="none" strike="noStrike" cap="none">
                <a:solidFill>
                  <a:schemeClr val="dk2"/>
                </a:solidFill>
                <a:latin typeface="PT Sans Narrow"/>
                <a:ea typeface="PT Sans Narrow"/>
                <a:cs typeface="PT Sans Narrow"/>
                <a:sym typeface="PT Sans Narrow"/>
              </a:defRPr>
            </a:lvl1pPr>
            <a:lvl2pPr marL="457200" marR="0" lvl="1"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9pPr>
          </a:lstStyle>
          <a:p>
            <a:endParaRPr/>
          </a:p>
        </p:txBody>
      </p:sp>
      <p:sp>
        <p:nvSpPr>
          <p:cNvPr id="54" name="Shape 54"/>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accent1"/>
              </a:buClr>
              <a:buFont typeface="PT Sans Narrow"/>
              <a:buNone/>
              <a:defRPr sz="3600" b="1" i="0" u="none" strike="noStrike" cap="none">
                <a:solidFill>
                  <a:schemeClr val="accent1"/>
                </a:solidFill>
                <a:latin typeface="PT Sans Narrow"/>
                <a:ea typeface="PT Sans Narrow"/>
                <a:cs typeface="PT Sans Narrow"/>
                <a:sym typeface="PT Sans Narrow"/>
              </a:defRPr>
            </a:lvl1pPr>
            <a:lvl2pPr lvl="1"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2pPr>
            <a:lvl3pPr lvl="2"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3pPr>
            <a:lvl4pPr lvl="3"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4pPr>
            <a:lvl5pPr lvl="4"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5pPr>
            <a:lvl6pPr lvl="5"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6pPr>
            <a:lvl7pPr lvl="6"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7pPr>
            <a:lvl8pPr lvl="7"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8pPr>
            <a:lvl9pPr lvl="8" indent="0">
              <a:spcBef>
                <a:spcPts val="0"/>
              </a:spcBef>
              <a:buClr>
                <a:schemeClr val="accent1"/>
              </a:buClr>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Shape 7"/>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Open Sans"/>
              <a:buNone/>
              <a:defRPr sz="1800" b="0" i="0" u="none" strike="noStrike" cap="none">
                <a:solidFill>
                  <a:schemeClr val="dk2"/>
                </a:solidFill>
                <a:latin typeface="Open Sans"/>
                <a:ea typeface="Open Sans"/>
                <a:cs typeface="Open Sans"/>
                <a:sym typeface="Open Sans"/>
              </a:defRPr>
            </a:lvl1pPr>
            <a:lvl2pPr marL="457200" marR="0" lvl="1"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2pPr>
            <a:lvl3pPr marL="914400" marR="0" lvl="2"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3pPr>
            <a:lvl4pPr marL="1371600" marR="0" lvl="3"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4pPr>
            <a:lvl5pPr marL="1828800" marR="0" lvl="4"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5pPr>
            <a:lvl6pPr marL="2286000" marR="0" lvl="5"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6pPr>
            <a:lvl7pPr marL="2743200" marR="0" lvl="6"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7pPr>
            <a:lvl8pPr marL="3200400" marR="0" lvl="7"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8pPr>
            <a:lvl9pPr marL="3657600" marR="0" lvl="8" indent="0" algn="l" rtl="0">
              <a:lnSpc>
                <a:spcPct val="115000"/>
              </a:lnSpc>
              <a:spcBef>
                <a:spcPts val="0"/>
              </a:spcBef>
              <a:spcAft>
                <a:spcPts val="1600"/>
              </a:spcAft>
              <a:buClr>
                <a:schemeClr val="dk2"/>
              </a:buClr>
              <a:buFont typeface="Open Sans"/>
              <a:buNone/>
              <a:defRPr sz="1400" b="0" i="0" u="none" strike="noStrike" cap="none">
                <a:solidFill>
                  <a:schemeClr val="dk2"/>
                </a:solidFill>
                <a:latin typeface="Open Sans"/>
                <a:ea typeface="Open Sans"/>
                <a:cs typeface="Open Sans"/>
                <a:sym typeface="Open Sans"/>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dk2"/>
              </a:buClr>
              <a:buSzPct val="25000"/>
              <a:buFont typeface="Open Sans"/>
              <a:buNone/>
            </a:pPr>
            <a:fld id="{00000000-1234-1234-1234-123412341234}" type="slidenum">
              <a:rPr lang="en" sz="1000" b="0" i="0" u="none" strike="noStrike" cap="none">
                <a:solidFill>
                  <a:schemeClr val="dk2"/>
                </a:solidFill>
                <a:latin typeface="Open Sans"/>
                <a:ea typeface="Open Sans"/>
                <a:cs typeface="Open Sans"/>
                <a:sym typeface="Open Sans"/>
              </a:rPr>
              <a:t>‹#›</a:t>
            </a:fld>
            <a:endParaRPr lang="en" sz="1000" b="0" i="0" u="none" strike="noStrike" cap="none">
              <a:solidFill>
                <a:schemeClr val="dk2"/>
              </a:solidFill>
              <a:latin typeface="Open Sans"/>
              <a:ea typeface="Open Sans"/>
              <a:cs typeface="Open Sans"/>
              <a:sym typeface="Open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gif"/><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ctrTitle"/>
          </p:nvPr>
        </p:nvSpPr>
        <p:spPr>
          <a:xfrm>
            <a:off x="1004150" y="1904164"/>
            <a:ext cx="7136700" cy="1022398"/>
          </a:xfrm>
          <a:prstGeom prst="rect">
            <a:avLst/>
          </a:prstGeom>
          <a:noFill/>
          <a:ln>
            <a:noFill/>
          </a:ln>
        </p:spPr>
        <p:txBody>
          <a:bodyPr lIns="91425" tIns="91425" rIns="91425" bIns="91425" anchor="b" anchorCtr="0">
            <a:noAutofit/>
          </a:bodyPr>
          <a:lstStyle/>
          <a:p>
            <a:pPr marL="0" marR="0" lvl="0" indent="0" algn="ctr" rtl="0">
              <a:lnSpc>
                <a:spcPct val="100000"/>
              </a:lnSpc>
              <a:spcBef>
                <a:spcPts val="0"/>
              </a:spcBef>
              <a:spcAft>
                <a:spcPts val="0"/>
              </a:spcAft>
              <a:buClr>
                <a:schemeClr val="accent1"/>
              </a:buClr>
              <a:buSzPct val="25000"/>
              <a:buFont typeface="PT Sans Narrow"/>
              <a:buNone/>
            </a:pPr>
            <a:endParaRPr sz="3600" b="1" i="0" u="none" strike="noStrike" cap="none">
              <a:solidFill>
                <a:schemeClr val="accent1"/>
              </a:solidFill>
              <a:latin typeface="PT Sans Narrow"/>
              <a:ea typeface="PT Sans Narrow"/>
              <a:cs typeface="PT Sans Narrow"/>
              <a:sym typeface="PT Sans Narrow"/>
            </a:endParaRPr>
          </a:p>
          <a:p>
            <a:pPr marL="0" marR="0" lvl="0" indent="0" algn="ctr" rtl="0">
              <a:lnSpc>
                <a:spcPct val="100000"/>
              </a:lnSpc>
              <a:spcBef>
                <a:spcPts val="0"/>
              </a:spcBef>
              <a:spcAft>
                <a:spcPts val="0"/>
              </a:spcAft>
              <a:buClr>
                <a:schemeClr val="accent1"/>
              </a:buClr>
              <a:buSzPct val="25000"/>
              <a:buFont typeface="PT Sans Narrow"/>
              <a:buNone/>
            </a:pPr>
            <a:r>
              <a:rPr lang="en" sz="3600" b="1" i="0" u="sng" strike="noStrike" cap="none">
                <a:solidFill>
                  <a:schemeClr val="accent1"/>
                </a:solidFill>
                <a:latin typeface="PT Sans Narrow"/>
                <a:ea typeface="PT Sans Narrow"/>
                <a:cs typeface="PT Sans Narrow"/>
                <a:sym typeface="PT Sans Narrow"/>
              </a:rPr>
              <a:t>IS4250 Project</a:t>
            </a:r>
          </a:p>
          <a:p>
            <a:pPr marL="0" marR="0" lvl="0" indent="0" algn="ctr"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Selection of Resistant Bacteria at Very Low Antibiotics Concentrations</a:t>
            </a:r>
          </a:p>
        </p:txBody>
      </p:sp>
      <p:sp>
        <p:nvSpPr>
          <p:cNvPr id="67" name="Shape 67"/>
          <p:cNvSpPr txBox="1">
            <a:spLocks noGrp="1"/>
          </p:cNvSpPr>
          <p:nvPr>
            <p:ph type="subTitle" idx="1"/>
          </p:nvPr>
        </p:nvSpPr>
        <p:spPr>
          <a:xfrm>
            <a:off x="2137225" y="2850039"/>
            <a:ext cx="4870498" cy="7926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dk2"/>
              </a:buClr>
              <a:buSzPct val="25000"/>
              <a:buFont typeface="Open Sans"/>
              <a:buNone/>
            </a:pPr>
            <a:r>
              <a:rPr lang="en" sz="2400" b="0" i="0" u="none" strike="noStrike" cap="none">
                <a:solidFill>
                  <a:schemeClr val="dk2"/>
                </a:solidFill>
                <a:latin typeface="Open Sans"/>
                <a:ea typeface="Open Sans"/>
                <a:cs typeface="Open Sans"/>
                <a:sym typeface="Open Sans"/>
              </a:rPr>
              <a:t>Kerine Tan</a:t>
            </a:r>
            <a:br>
              <a:rPr lang="en" sz="2400" b="0" i="0" u="none" strike="noStrike" cap="none">
                <a:solidFill>
                  <a:schemeClr val="dk2"/>
                </a:solidFill>
                <a:latin typeface="Open Sans"/>
                <a:ea typeface="Open Sans"/>
                <a:cs typeface="Open Sans"/>
                <a:sym typeface="Open Sans"/>
              </a:rPr>
            </a:br>
            <a:r>
              <a:rPr lang="en" sz="2400" b="0" i="0" u="none" strike="noStrike" cap="none">
                <a:solidFill>
                  <a:schemeClr val="dk2"/>
                </a:solidFill>
                <a:latin typeface="Open Sans"/>
                <a:ea typeface="Open Sans"/>
                <a:cs typeface="Open Sans"/>
                <a:sym typeface="Open Sans"/>
              </a:rPr>
              <a:t>Alicia Soh</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Experiment Key Findings</a:t>
            </a:r>
          </a:p>
        </p:txBody>
      </p:sp>
      <p:sp>
        <p:nvSpPr>
          <p:cNvPr id="143" name="Shape 143"/>
          <p:cNvSpPr txBox="1">
            <a:spLocks noGrp="1"/>
          </p:cNvSpPr>
          <p:nvPr>
            <p:ph type="body" idx="1"/>
          </p:nvPr>
        </p:nvSpPr>
        <p:spPr>
          <a:xfrm>
            <a:off x="302502" y="3671260"/>
            <a:ext cx="8841497" cy="1325469"/>
          </a:xfrm>
          <a:prstGeom prst="rect">
            <a:avLst/>
          </a:prstGeom>
          <a:noFill/>
          <a:ln>
            <a:noFill/>
          </a:ln>
        </p:spPr>
        <p:txBody>
          <a:bodyPr lIns="91425" tIns="91425" rIns="91425" bIns="91425" anchor="t" anchorCtr="0">
            <a:noAutofit/>
          </a:bodyPr>
          <a:lstStyle/>
          <a:p>
            <a:pPr marL="0" marR="0" lvl="0" indent="0" algn="l" rtl="0">
              <a:lnSpc>
                <a:spcPct val="50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As concentrations falls from MSC concentration:</a:t>
            </a:r>
          </a:p>
          <a:p>
            <a:pPr marL="285750" marR="0" lvl="0" indent="-285750" algn="l" rtl="0">
              <a:lnSpc>
                <a:spcPct val="50000"/>
              </a:lnSpc>
              <a:spcBef>
                <a:spcPts val="160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Growth rate of susceptible strain was </a:t>
            </a:r>
            <a:r>
              <a:rPr lang="en" sz="1400" b="1" i="0" u="none" strike="noStrike" cap="none" dirty="0">
                <a:solidFill>
                  <a:schemeClr val="dk2"/>
                </a:solidFill>
                <a:latin typeface="Open Sans"/>
                <a:ea typeface="Open Sans"/>
                <a:cs typeface="Open Sans"/>
                <a:sym typeface="Open Sans"/>
              </a:rPr>
              <a:t>slowing increasing</a:t>
            </a:r>
          </a:p>
          <a:p>
            <a:pPr marL="285750" marR="0" lvl="0" indent="-285750" algn="l" rtl="0">
              <a:lnSpc>
                <a:spcPct val="50000"/>
              </a:lnSpc>
              <a:spcBef>
                <a:spcPts val="160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Growth rate of resistant strain was </a:t>
            </a:r>
            <a:r>
              <a:rPr lang="en" sz="1400" b="1" i="0" u="none" strike="noStrike" cap="none" dirty="0">
                <a:solidFill>
                  <a:schemeClr val="dk2"/>
                </a:solidFill>
                <a:latin typeface="Open Sans"/>
                <a:ea typeface="Open Sans"/>
                <a:cs typeface="Open Sans"/>
                <a:sym typeface="Open Sans"/>
              </a:rPr>
              <a:t>almost plateau</a:t>
            </a:r>
          </a:p>
          <a:p>
            <a:pPr marL="285750" marR="0" lvl="0" indent="-285750" algn="l" rtl="0">
              <a:lnSpc>
                <a:spcPct val="50000"/>
              </a:lnSpc>
              <a:spcBef>
                <a:spcPts val="1600"/>
              </a:spcBef>
              <a:spcAft>
                <a:spcPts val="0"/>
              </a:spcAft>
              <a:buClr>
                <a:schemeClr val="dk2"/>
              </a:buClr>
              <a:buSzPct val="100000"/>
              <a:buFont typeface="Wingdings" panose="05000000000000000000" pitchFamily="2" charset="2"/>
              <a:buChar char="Ø"/>
            </a:pPr>
            <a:r>
              <a:rPr lang="en" sz="1400" b="0" i="0" u="none" strike="noStrike" cap="none" dirty="0">
                <a:solidFill>
                  <a:schemeClr val="dk2"/>
                </a:solidFill>
                <a:latin typeface="Open Sans"/>
                <a:ea typeface="Open Sans"/>
                <a:cs typeface="Open Sans"/>
                <a:sym typeface="Open Sans"/>
              </a:rPr>
              <a:t>Suggests that low level of antibiotic concentration give rises to new resistant mutant bacteria</a:t>
            </a:r>
          </a:p>
        </p:txBody>
      </p:sp>
      <p:pic>
        <p:nvPicPr>
          <p:cNvPr id="144" name="Shape 144"/>
          <p:cNvPicPr preferRelativeResize="0"/>
          <p:nvPr/>
        </p:nvPicPr>
        <p:blipFill rotWithShape="1">
          <a:blip r:embed="rId3">
            <a:alphaModFix/>
          </a:blip>
          <a:srcRect/>
          <a:stretch/>
        </p:blipFill>
        <p:spPr>
          <a:xfrm>
            <a:off x="2697075" y="1152423"/>
            <a:ext cx="3749849" cy="2464186"/>
          </a:xfrm>
          <a:prstGeom prst="rect">
            <a:avLst/>
          </a:prstGeom>
          <a:noFill/>
          <a:ln>
            <a:noFill/>
          </a:ln>
        </p:spPr>
      </p:pic>
      <p:pic>
        <p:nvPicPr>
          <p:cNvPr id="145" name="Shape 145"/>
          <p:cNvPicPr preferRelativeResize="0"/>
          <p:nvPr/>
        </p:nvPicPr>
        <p:blipFill rotWithShape="1">
          <a:blip r:embed="rId3">
            <a:alphaModFix/>
          </a:blip>
          <a:srcRect/>
          <a:stretch/>
        </p:blipFill>
        <p:spPr>
          <a:xfrm>
            <a:off x="1659851" y="1152423"/>
            <a:ext cx="5824295" cy="3827393"/>
          </a:xfrm>
          <a:prstGeom prst="rect">
            <a:avLst/>
          </a:prstGeom>
          <a:noFill/>
          <a:ln>
            <a:noFill/>
          </a:ln>
        </p:spPr>
      </p:pic>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45"/>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4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Experiment Limitations</a:t>
            </a:r>
          </a:p>
        </p:txBody>
      </p:sp>
      <p:sp>
        <p:nvSpPr>
          <p:cNvPr id="151" name="Shape 151"/>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285750" marR="0" lvl="0" indent="-285750" algn="l" rtl="0">
              <a:lnSpc>
                <a:spcPct val="90000"/>
              </a:lnSpc>
              <a:spcBef>
                <a:spcPts val="0"/>
              </a:spcBef>
              <a:spcAft>
                <a:spcPts val="0"/>
              </a:spcAft>
              <a:buClr>
                <a:schemeClr val="dk2"/>
              </a:buClr>
              <a:buSzPct val="100000"/>
              <a:buFont typeface="Noto Sans Symbols"/>
              <a:buChar char="❖"/>
            </a:pPr>
            <a:r>
              <a:rPr lang="en" sz="1600" b="0" i="0" u="none" strike="noStrike" cap="none" dirty="0">
                <a:solidFill>
                  <a:schemeClr val="dk2"/>
                </a:solidFill>
                <a:latin typeface="Open Sans"/>
                <a:ea typeface="Open Sans"/>
                <a:cs typeface="Open Sans"/>
                <a:sym typeface="Open Sans"/>
              </a:rPr>
              <a:t>Only 2 bacteria and 3 antibiotics are chosen to conduct experiment on</a:t>
            </a:r>
          </a:p>
          <a:p>
            <a:pPr marL="285750" marR="0" lvl="0" indent="-285750" algn="l" rtl="0">
              <a:lnSpc>
                <a:spcPct val="90000"/>
              </a:lnSpc>
              <a:spcBef>
                <a:spcPts val="1600"/>
              </a:spcBef>
              <a:spcAft>
                <a:spcPts val="0"/>
              </a:spcAft>
              <a:buClr>
                <a:schemeClr val="dk2"/>
              </a:buClr>
              <a:buSzPct val="100000"/>
              <a:buFont typeface="Noto Sans Symbols"/>
              <a:buChar char="❖"/>
            </a:pPr>
            <a:r>
              <a:rPr lang="en" sz="1600" b="0" i="0" u="none" strike="noStrike" cap="none" dirty="0">
                <a:solidFill>
                  <a:schemeClr val="dk2"/>
                </a:solidFill>
                <a:latin typeface="Open Sans"/>
                <a:ea typeface="Open Sans"/>
                <a:cs typeface="Open Sans"/>
                <a:sym typeface="Open Sans"/>
              </a:rPr>
              <a:t> Chemical structure of bacteria and antibiotics are getting more complex and ever evolving </a:t>
            </a:r>
          </a:p>
          <a:p>
            <a:pPr marL="285750" marR="0" lvl="0" indent="-285750" algn="l" rtl="0">
              <a:lnSpc>
                <a:spcPct val="90000"/>
              </a:lnSpc>
              <a:spcBef>
                <a:spcPts val="1600"/>
              </a:spcBef>
              <a:spcAft>
                <a:spcPts val="0"/>
              </a:spcAft>
              <a:buClr>
                <a:schemeClr val="dk2"/>
              </a:buClr>
              <a:buSzPct val="100000"/>
              <a:buFont typeface="Wingdings" panose="05000000000000000000" pitchFamily="2" charset="2"/>
              <a:buChar char="Ø"/>
            </a:pPr>
            <a:r>
              <a:rPr lang="en" sz="1600" b="0" i="0" u="none" strike="noStrike" cap="none" dirty="0">
                <a:solidFill>
                  <a:schemeClr val="dk2"/>
                </a:solidFill>
                <a:latin typeface="Open Sans"/>
                <a:ea typeface="Open Sans"/>
                <a:cs typeface="Open Sans"/>
                <a:sym typeface="Open Sans"/>
              </a:rPr>
              <a:t>Experiment not </a:t>
            </a:r>
            <a:r>
              <a:rPr lang="en" sz="1600" b="0" i="0" u="none" strike="noStrike" cap="none" dirty="0" smtClean="0">
                <a:solidFill>
                  <a:schemeClr val="dk2"/>
                </a:solidFill>
                <a:latin typeface="Open Sans"/>
                <a:ea typeface="Open Sans"/>
                <a:cs typeface="Open Sans"/>
                <a:sym typeface="Open Sans"/>
              </a:rPr>
              <a:t>representative </a:t>
            </a:r>
            <a:r>
              <a:rPr lang="en" sz="1600" b="0" i="0" u="none" strike="noStrike" cap="none" dirty="0">
                <a:solidFill>
                  <a:schemeClr val="dk2"/>
                </a:solidFill>
                <a:latin typeface="Open Sans"/>
                <a:ea typeface="Open Sans"/>
                <a:cs typeface="Open Sans"/>
                <a:sym typeface="Open Sans"/>
              </a:rPr>
              <a:t>of the entire antibiotic and bacteria landscape. </a:t>
            </a:r>
          </a:p>
          <a:p>
            <a:pPr marL="0" marR="0" lvl="0" indent="0" algn="l" rtl="0">
              <a:lnSpc>
                <a:spcPct val="90000"/>
              </a:lnSpc>
              <a:spcBef>
                <a:spcPts val="1600"/>
              </a:spcBef>
              <a:spcAft>
                <a:spcPts val="0"/>
              </a:spcAft>
              <a:buClr>
                <a:schemeClr val="dk2"/>
              </a:buClr>
              <a:buSzPct val="25000"/>
              <a:buFont typeface="Open Sans"/>
              <a:buNone/>
            </a:pPr>
            <a:endParaRPr sz="1600" b="0" i="0" u="none" strike="noStrike" cap="none" dirty="0">
              <a:solidFill>
                <a:schemeClr val="dk2"/>
              </a:solidFill>
              <a:latin typeface="Open Sans"/>
              <a:ea typeface="Open Sans"/>
              <a:cs typeface="Open Sans"/>
              <a:sym typeface="Open Sans"/>
            </a:endParaRPr>
          </a:p>
          <a:p>
            <a:pPr marL="285750" marR="0" lvl="0" indent="-285750" algn="l" rtl="0">
              <a:lnSpc>
                <a:spcPct val="90000"/>
              </a:lnSpc>
              <a:spcBef>
                <a:spcPts val="1600"/>
              </a:spcBef>
              <a:spcAft>
                <a:spcPts val="0"/>
              </a:spcAft>
              <a:buClr>
                <a:schemeClr val="dk2"/>
              </a:buClr>
              <a:buSzPct val="100000"/>
              <a:buFont typeface="Noto Sans Symbols"/>
              <a:buChar char="❖"/>
            </a:pPr>
            <a:r>
              <a:rPr lang="en" sz="1600" b="0" i="0" u="none" strike="noStrike" cap="none" dirty="0">
                <a:solidFill>
                  <a:schemeClr val="dk2"/>
                </a:solidFill>
                <a:latin typeface="Open Sans"/>
                <a:ea typeface="Open Sans"/>
                <a:cs typeface="Open Sans"/>
                <a:sym typeface="Open Sans"/>
              </a:rPr>
              <a:t>Experiment conducted in a definite pristine condition without any externalities</a:t>
            </a:r>
          </a:p>
          <a:p>
            <a:pPr marL="285750" marR="0" lvl="0" indent="-285750" algn="l" rtl="0">
              <a:lnSpc>
                <a:spcPct val="90000"/>
              </a:lnSpc>
              <a:spcBef>
                <a:spcPts val="1600"/>
              </a:spcBef>
              <a:spcAft>
                <a:spcPts val="0"/>
              </a:spcAft>
              <a:buClr>
                <a:schemeClr val="dk2"/>
              </a:buClr>
              <a:buSzPct val="100000"/>
              <a:buFont typeface="Wingdings" panose="05000000000000000000" pitchFamily="2" charset="2"/>
              <a:buChar char="Ø"/>
            </a:pPr>
            <a:r>
              <a:rPr lang="en" sz="1600" b="0" i="0" u="none" strike="noStrike" cap="none" dirty="0">
                <a:solidFill>
                  <a:schemeClr val="dk2"/>
                </a:solidFill>
                <a:latin typeface="Open Sans"/>
                <a:ea typeface="Open Sans"/>
                <a:cs typeface="Open Sans"/>
                <a:sym typeface="Open Sans"/>
              </a:rPr>
              <a:t>Not reflective of the reality where there is a lot of factors that determine the mutation and takeover rate.</a:t>
            </a:r>
          </a:p>
        </p:txBody>
      </p:sp>
      <p:cxnSp>
        <p:nvCxnSpPr>
          <p:cNvPr id="152" name="Shape 152"/>
          <p:cNvCxnSpPr>
            <a:stCxn id="151" idx="3"/>
            <a:endCxn id="151" idx="1"/>
          </p:cNvCxnSpPr>
          <p:nvPr/>
        </p:nvCxnSpPr>
        <p:spPr>
          <a:xfrm rot="10800000">
            <a:off x="311699" y="2917675"/>
            <a:ext cx="8520600" cy="0"/>
          </a:xfrm>
          <a:prstGeom prst="straightConnector1">
            <a:avLst/>
          </a:prstGeom>
          <a:noFill/>
          <a:ln w="25400" cap="flat" cmpd="sng">
            <a:solidFill>
              <a:srgbClr val="EF6C00"/>
            </a:solidFill>
            <a:prstDash val="solid"/>
            <a:round/>
            <a:headEnd type="none" w="med" len="med"/>
            <a:tailEnd type="none" w="med" len="med"/>
          </a:ln>
        </p:spPr>
      </p:cxn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Shape 157"/>
          <p:cNvPicPr preferRelativeResize="0"/>
          <p:nvPr/>
        </p:nvPicPr>
        <p:blipFill rotWithShape="1">
          <a:blip r:embed="rId3">
            <a:alphaModFix/>
          </a:blip>
          <a:srcRect/>
          <a:stretch/>
        </p:blipFill>
        <p:spPr>
          <a:xfrm>
            <a:off x="967753" y="1266325"/>
            <a:ext cx="7208494" cy="3547871"/>
          </a:xfrm>
          <a:prstGeom prst="rect">
            <a:avLst/>
          </a:prstGeom>
          <a:noFill/>
          <a:ln>
            <a:noFill/>
          </a:ln>
        </p:spPr>
      </p:pic>
      <p:sp>
        <p:nvSpPr>
          <p:cNvPr id="158" name="Shape 158"/>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Contributions</a:t>
            </a:r>
          </a:p>
        </p:txBody>
      </p:sp>
      <p:sp>
        <p:nvSpPr>
          <p:cNvPr id="159" name="Shape 159"/>
          <p:cNvSpPr txBox="1">
            <a:spLocks noGrp="1"/>
          </p:cNvSpPr>
          <p:nvPr>
            <p:ph type="body" idx="1"/>
          </p:nvPr>
        </p:nvSpPr>
        <p:spPr>
          <a:xfrm>
            <a:off x="1674091" y="1906049"/>
            <a:ext cx="5795819" cy="1331402"/>
          </a:xfrm>
          <a:prstGeom prst="rect">
            <a:avLst/>
          </a:prstGeom>
          <a:solidFill>
            <a:schemeClr val="lt1"/>
          </a:solidFill>
          <a:ln w="25400" cap="flat" cmpd="sng">
            <a:solidFill>
              <a:schemeClr val="accent1"/>
            </a:solidFill>
            <a:prstDash val="solid"/>
            <a:round/>
            <a:headEnd type="none" w="med" len="med"/>
            <a:tailEnd type="none" w="med" len="med"/>
          </a:ln>
        </p:spPr>
        <p:txBody>
          <a:bodyPr lIns="91425" tIns="91425" rIns="91425" bIns="91425" anchor="t" anchorCtr="0">
            <a:noAutofit/>
          </a:bodyPr>
          <a:lstStyle/>
          <a:p>
            <a:pPr marL="285750" marR="0" lvl="0" indent="-285750" algn="l" rtl="0">
              <a:lnSpc>
                <a:spcPct val="80000"/>
              </a:lnSpc>
              <a:spcBef>
                <a:spcPts val="0"/>
              </a:spcBef>
              <a:spcAft>
                <a:spcPts val="0"/>
              </a:spcAft>
              <a:buClr>
                <a:schemeClr val="dk2"/>
              </a:buClr>
              <a:buSzPct val="100000"/>
              <a:buFont typeface="Noto Sans Symbols"/>
              <a:buChar char="❖"/>
            </a:pPr>
            <a:r>
              <a:rPr lang="en" sz="1600" b="0" i="0" u="none" strike="noStrike" cap="none" dirty="0">
                <a:solidFill>
                  <a:schemeClr val="bg2">
                    <a:lumMod val="50000"/>
                  </a:schemeClr>
                </a:solidFill>
                <a:latin typeface="Open Sans"/>
                <a:ea typeface="Open Sans"/>
                <a:cs typeface="Open Sans"/>
                <a:sym typeface="Open Sans"/>
              </a:rPr>
              <a:t>Environment bacteria slowly gain resistance </a:t>
            </a:r>
          </a:p>
          <a:p>
            <a:pPr marL="285750" marR="0" lvl="0" indent="-285750" algn="l" rtl="0">
              <a:lnSpc>
                <a:spcPct val="80000"/>
              </a:lnSpc>
              <a:spcBef>
                <a:spcPts val="1600"/>
              </a:spcBef>
              <a:spcAft>
                <a:spcPts val="0"/>
              </a:spcAft>
              <a:buClr>
                <a:schemeClr val="dk2"/>
              </a:buClr>
              <a:buSzPct val="100000"/>
              <a:buFont typeface="Noto Sans Symbols"/>
              <a:buChar char="❖"/>
            </a:pPr>
            <a:r>
              <a:rPr lang="en" sz="1600" b="0" i="0" u="none" strike="noStrike" cap="none" dirty="0">
                <a:solidFill>
                  <a:schemeClr val="bg2">
                    <a:lumMod val="50000"/>
                  </a:schemeClr>
                </a:solidFill>
                <a:latin typeface="Open Sans"/>
                <a:ea typeface="Open Sans"/>
                <a:cs typeface="Open Sans"/>
                <a:sym typeface="Open Sans"/>
              </a:rPr>
              <a:t>Emergence of superbug</a:t>
            </a:r>
          </a:p>
          <a:p>
            <a:pPr marL="285750" marR="0" lvl="0" indent="-285750" algn="l" rtl="0">
              <a:lnSpc>
                <a:spcPct val="80000"/>
              </a:lnSpc>
              <a:spcBef>
                <a:spcPts val="1600"/>
              </a:spcBef>
              <a:spcAft>
                <a:spcPts val="0"/>
              </a:spcAft>
              <a:buClr>
                <a:schemeClr val="dk2"/>
              </a:buClr>
              <a:buSzPct val="100000"/>
              <a:buFont typeface="Wingdings" panose="05000000000000000000" pitchFamily="2" charset="2"/>
              <a:buChar char="Ø"/>
            </a:pPr>
            <a:r>
              <a:rPr lang="en" sz="1600" b="0" i="0" u="none" strike="noStrike" cap="none" dirty="0">
                <a:solidFill>
                  <a:schemeClr val="bg2">
                    <a:lumMod val="50000"/>
                  </a:schemeClr>
                </a:solidFill>
                <a:latin typeface="Open Sans"/>
                <a:ea typeface="Open Sans"/>
                <a:cs typeface="Open Sans"/>
                <a:sym typeface="Open Sans"/>
              </a:rPr>
              <a:t>Need to introduce measures to reduce antibiotics pollution</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9">
                                            <p:bg/>
                                          </p:spTgt>
                                        </p:tgtEl>
                                        <p:attrNameLst>
                                          <p:attrName>style.visibility</p:attrName>
                                        </p:attrNameLst>
                                      </p:cBhvr>
                                      <p:to>
                                        <p:strVal val="visible"/>
                                      </p:to>
                                    </p:set>
                                    <p:animEffect transition="in" filter="fade">
                                      <p:cBhvr>
                                        <p:cTn id="7" dur="500"/>
                                        <p:tgtEl>
                                          <p:spTgt spid="159">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9">
                                            <p:txEl>
                                              <p:pRg st="0" end="0"/>
                                            </p:txEl>
                                          </p:spTgt>
                                        </p:tgtEl>
                                        <p:attrNameLst>
                                          <p:attrName>style.visibility</p:attrName>
                                        </p:attrNameLst>
                                      </p:cBhvr>
                                      <p:to>
                                        <p:strVal val="visible"/>
                                      </p:to>
                                    </p:set>
                                    <p:animEffect transition="in" filter="fade">
                                      <p:cBhvr>
                                        <p:cTn id="10" dur="500"/>
                                        <p:tgtEl>
                                          <p:spTgt spid="159">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9">
                                            <p:txEl>
                                              <p:pRg st="1" end="1"/>
                                            </p:txEl>
                                          </p:spTgt>
                                        </p:tgtEl>
                                        <p:attrNameLst>
                                          <p:attrName>style.visibility</p:attrName>
                                        </p:attrNameLst>
                                      </p:cBhvr>
                                      <p:to>
                                        <p:strVal val="visible"/>
                                      </p:to>
                                    </p:set>
                                    <p:animEffect transition="in" filter="fade">
                                      <p:cBhvr>
                                        <p:cTn id="13" dur="500"/>
                                        <p:tgtEl>
                                          <p:spTgt spid="159">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9">
                                            <p:txEl>
                                              <p:pRg st="2" end="2"/>
                                            </p:txEl>
                                          </p:spTgt>
                                        </p:tgtEl>
                                        <p:attrNameLst>
                                          <p:attrName>style.visibility</p:attrName>
                                        </p:attrNameLst>
                                      </p:cBhvr>
                                      <p:to>
                                        <p:strVal val="visible"/>
                                      </p:to>
                                    </p:set>
                                    <p:animEffect transition="in" filter="fade">
                                      <p:cBhvr>
                                        <p:cTn id="16" dur="500"/>
                                        <p:tgtEl>
                                          <p:spTgt spid="15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uiExpand="1" build="p"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Shape 164"/>
          <p:cNvPicPr preferRelativeResize="0"/>
          <p:nvPr/>
        </p:nvPicPr>
        <p:blipFill rotWithShape="1">
          <a:blip r:embed="rId3">
            <a:alphaModFix/>
          </a:blip>
          <a:srcRect t="6929" b="47158"/>
          <a:stretch/>
        </p:blipFill>
        <p:spPr>
          <a:xfrm>
            <a:off x="512956" y="1397482"/>
            <a:ext cx="8118086" cy="2846529"/>
          </a:xfrm>
          <a:prstGeom prst="rect">
            <a:avLst/>
          </a:prstGeom>
          <a:noFill/>
          <a:ln>
            <a:noFill/>
          </a:ln>
        </p:spPr>
      </p:pic>
      <p:sp>
        <p:nvSpPr>
          <p:cNvPr id="165" name="Shape 165"/>
          <p:cNvSpPr txBox="1">
            <a:spLocks noGrp="1"/>
          </p:cNvSpPr>
          <p:nvPr>
            <p:ph type="body" idx="1"/>
          </p:nvPr>
        </p:nvSpPr>
        <p:spPr>
          <a:xfrm>
            <a:off x="1674091" y="1366100"/>
            <a:ext cx="5795819" cy="2411298"/>
          </a:xfrm>
          <a:prstGeom prst="rect">
            <a:avLst/>
          </a:prstGeom>
          <a:solidFill>
            <a:schemeClr val="lt1"/>
          </a:solidFill>
          <a:ln w="25400" cap="flat" cmpd="sng">
            <a:solidFill>
              <a:schemeClr val="accent1"/>
            </a:solidFill>
            <a:prstDash val="solid"/>
            <a:round/>
            <a:headEnd type="none" w="med" len="med"/>
            <a:tailEnd type="none" w="med" len="med"/>
          </a:ln>
        </p:spPr>
        <p:txBody>
          <a:bodyPr lIns="91425" tIns="91425" rIns="91425" bIns="91425" anchor="t" anchorCtr="0">
            <a:noAutofit/>
          </a:bodyPr>
          <a:lstStyle/>
          <a:p>
            <a:pPr marL="285750" marR="0" lvl="0" indent="-285750" algn="l" rtl="0">
              <a:lnSpc>
                <a:spcPct val="80000"/>
              </a:lnSpc>
              <a:spcBef>
                <a:spcPts val="0"/>
              </a:spcBef>
              <a:spcAft>
                <a:spcPts val="0"/>
              </a:spcAft>
              <a:buClr>
                <a:schemeClr val="dk2"/>
              </a:buClr>
              <a:buSzPct val="100000"/>
              <a:buFont typeface="Noto Sans Symbols"/>
              <a:buChar char="❖"/>
            </a:pPr>
            <a:r>
              <a:rPr lang="en" sz="1600" b="0" i="0" u="none" strike="noStrike" cap="none" dirty="0">
                <a:solidFill>
                  <a:schemeClr val="bg2">
                    <a:lumMod val="50000"/>
                  </a:schemeClr>
                </a:solidFill>
                <a:latin typeface="Open Sans"/>
                <a:ea typeface="Open Sans"/>
                <a:cs typeface="Open Sans"/>
                <a:sym typeface="Open Sans"/>
              </a:rPr>
              <a:t>At high antibiotic concentrations (antibiotic overuse), only pre-existing resistant mutants will survive</a:t>
            </a:r>
          </a:p>
          <a:p>
            <a:pPr marL="285750" marR="0" lvl="0" indent="-285750" algn="l" rtl="0">
              <a:lnSpc>
                <a:spcPct val="80000"/>
              </a:lnSpc>
              <a:spcBef>
                <a:spcPts val="1600"/>
              </a:spcBef>
              <a:spcAft>
                <a:spcPts val="0"/>
              </a:spcAft>
              <a:buClr>
                <a:schemeClr val="dk2"/>
              </a:buClr>
              <a:buSzPct val="100000"/>
              <a:buFont typeface="Noto Sans Symbols"/>
              <a:buChar char="❖"/>
            </a:pPr>
            <a:r>
              <a:rPr lang="en" sz="1600" b="0" i="0" u="none" strike="noStrike" cap="none" dirty="0">
                <a:solidFill>
                  <a:schemeClr val="bg2">
                    <a:lumMod val="50000"/>
                  </a:schemeClr>
                </a:solidFill>
                <a:latin typeface="Open Sans"/>
                <a:ea typeface="Open Sans"/>
                <a:cs typeface="Open Sans"/>
                <a:sym typeface="Open Sans"/>
              </a:rPr>
              <a:t>At low antibiotic concentrations (antibiotic underuse), the bacteria population is allowed to grow</a:t>
            </a:r>
          </a:p>
          <a:p>
            <a:pPr marL="285750" marR="0" lvl="0" indent="-285750" algn="l" rtl="0">
              <a:lnSpc>
                <a:spcPct val="80000"/>
              </a:lnSpc>
              <a:spcBef>
                <a:spcPts val="1600"/>
              </a:spcBef>
              <a:spcAft>
                <a:spcPts val="0"/>
              </a:spcAft>
              <a:buClr>
                <a:schemeClr val="dk2"/>
              </a:buClr>
              <a:buSzPct val="100000"/>
              <a:buFont typeface="Noto Sans Symbols"/>
              <a:buChar char="❖"/>
            </a:pPr>
            <a:r>
              <a:rPr lang="en" sz="1600" b="0" i="0" u="none" strike="noStrike" cap="none" dirty="0">
                <a:solidFill>
                  <a:schemeClr val="bg2">
                    <a:lumMod val="50000"/>
                  </a:schemeClr>
                </a:solidFill>
                <a:latin typeface="Open Sans"/>
                <a:ea typeface="Open Sans"/>
                <a:cs typeface="Open Sans"/>
                <a:sym typeface="Open Sans"/>
              </a:rPr>
              <a:t>Allows a continuous supply of possible resistance mutations without being eradicated</a:t>
            </a:r>
          </a:p>
          <a:p>
            <a:pPr marL="285750" marR="0" lvl="0" indent="-285750" algn="l" rtl="0">
              <a:lnSpc>
                <a:spcPct val="80000"/>
              </a:lnSpc>
              <a:spcBef>
                <a:spcPts val="1600"/>
              </a:spcBef>
              <a:spcAft>
                <a:spcPts val="0"/>
              </a:spcAft>
              <a:buClr>
                <a:schemeClr val="dk2"/>
              </a:buClr>
              <a:buSzPct val="100000"/>
              <a:buFont typeface="Wingdings" panose="05000000000000000000" pitchFamily="2" charset="2"/>
              <a:buChar char="Ø"/>
            </a:pPr>
            <a:r>
              <a:rPr lang="en" sz="1600" b="0" i="0" u="none" strike="noStrike" cap="none" dirty="0">
                <a:solidFill>
                  <a:schemeClr val="bg2">
                    <a:lumMod val="50000"/>
                  </a:schemeClr>
                </a:solidFill>
                <a:latin typeface="Open Sans"/>
                <a:ea typeface="Open Sans"/>
                <a:cs typeface="Open Sans"/>
                <a:sym typeface="Open Sans"/>
              </a:rPr>
              <a:t>Need to introduce standards to prescribe the appropriate amount of antibiotics</a:t>
            </a:r>
          </a:p>
        </p:txBody>
      </p:sp>
      <p:sp>
        <p:nvSpPr>
          <p:cNvPr id="166" name="Shape 16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Contributions</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5">
                                            <p:bg/>
                                          </p:spTgt>
                                        </p:tgtEl>
                                        <p:attrNameLst>
                                          <p:attrName>style.visibility</p:attrName>
                                        </p:attrNameLst>
                                      </p:cBhvr>
                                      <p:to>
                                        <p:strVal val="visible"/>
                                      </p:to>
                                    </p:set>
                                    <p:animEffect transition="in" filter="fade">
                                      <p:cBhvr>
                                        <p:cTn id="7" dur="500"/>
                                        <p:tgtEl>
                                          <p:spTgt spid="165">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5">
                                            <p:txEl>
                                              <p:pRg st="0" end="0"/>
                                            </p:txEl>
                                          </p:spTgt>
                                        </p:tgtEl>
                                        <p:attrNameLst>
                                          <p:attrName>style.visibility</p:attrName>
                                        </p:attrNameLst>
                                      </p:cBhvr>
                                      <p:to>
                                        <p:strVal val="visible"/>
                                      </p:to>
                                    </p:set>
                                    <p:animEffect transition="in" filter="fade">
                                      <p:cBhvr>
                                        <p:cTn id="10" dur="500"/>
                                        <p:tgtEl>
                                          <p:spTgt spid="16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5">
                                            <p:txEl>
                                              <p:pRg st="1" end="1"/>
                                            </p:txEl>
                                          </p:spTgt>
                                        </p:tgtEl>
                                        <p:attrNameLst>
                                          <p:attrName>style.visibility</p:attrName>
                                        </p:attrNameLst>
                                      </p:cBhvr>
                                      <p:to>
                                        <p:strVal val="visible"/>
                                      </p:to>
                                    </p:set>
                                    <p:animEffect transition="in" filter="fade">
                                      <p:cBhvr>
                                        <p:cTn id="13" dur="500"/>
                                        <p:tgtEl>
                                          <p:spTgt spid="165">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5">
                                            <p:txEl>
                                              <p:pRg st="2" end="2"/>
                                            </p:txEl>
                                          </p:spTgt>
                                        </p:tgtEl>
                                        <p:attrNameLst>
                                          <p:attrName>style.visibility</p:attrName>
                                        </p:attrNameLst>
                                      </p:cBhvr>
                                      <p:to>
                                        <p:strVal val="visible"/>
                                      </p:to>
                                    </p:set>
                                    <p:animEffect transition="in" filter="fade">
                                      <p:cBhvr>
                                        <p:cTn id="16" dur="500"/>
                                        <p:tgtEl>
                                          <p:spTgt spid="165">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65">
                                            <p:txEl>
                                              <p:pRg st="3" end="3"/>
                                            </p:txEl>
                                          </p:spTgt>
                                        </p:tgtEl>
                                        <p:attrNameLst>
                                          <p:attrName>style.visibility</p:attrName>
                                        </p:attrNameLst>
                                      </p:cBhvr>
                                      <p:to>
                                        <p:strVal val="visible"/>
                                      </p:to>
                                    </p:set>
                                    <p:animEffect transition="in" filter="fade">
                                      <p:cBhvr>
                                        <p:cTn id="19" dur="500"/>
                                        <p:tgtEl>
                                          <p:spTgt spid="16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uiExpand="1"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Shape 171"/>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Industry Actions</a:t>
            </a:r>
          </a:p>
        </p:txBody>
      </p:sp>
      <p:sp>
        <p:nvSpPr>
          <p:cNvPr id="172" name="Shape 172"/>
          <p:cNvSpPr txBox="1">
            <a:spLocks noGrp="1"/>
          </p:cNvSpPr>
          <p:nvPr>
            <p:ph type="body" idx="1"/>
          </p:nvPr>
        </p:nvSpPr>
        <p:spPr>
          <a:xfrm>
            <a:off x="311698" y="1266325"/>
            <a:ext cx="8520599" cy="437964"/>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What </a:t>
            </a:r>
            <a:r>
              <a:rPr lang="en" sz="1800" b="1" i="0" u="none" strike="noStrike" cap="none">
                <a:solidFill>
                  <a:schemeClr val="dk2"/>
                </a:solidFill>
                <a:latin typeface="Open Sans"/>
                <a:ea typeface="Open Sans"/>
                <a:cs typeface="Open Sans"/>
                <a:sym typeface="Open Sans"/>
              </a:rPr>
              <a:t>HEALTH WORKERS</a:t>
            </a:r>
            <a:r>
              <a:rPr lang="en" sz="1800" b="0" i="0" u="none" strike="noStrike" cap="none">
                <a:solidFill>
                  <a:schemeClr val="dk2"/>
                </a:solidFill>
                <a:latin typeface="Open Sans"/>
                <a:ea typeface="Open Sans"/>
                <a:cs typeface="Open Sans"/>
                <a:sym typeface="Open Sans"/>
              </a:rPr>
              <a:t> can do:</a:t>
            </a:r>
          </a:p>
        </p:txBody>
      </p:sp>
      <p:pic>
        <p:nvPicPr>
          <p:cNvPr id="173" name="Shape 173"/>
          <p:cNvPicPr preferRelativeResize="0"/>
          <p:nvPr/>
        </p:nvPicPr>
        <p:blipFill rotWithShape="1">
          <a:blip r:embed="rId3">
            <a:alphaModFix/>
          </a:blip>
          <a:srcRect l="4639" t="37465" r="3311" b="15755"/>
          <a:stretch/>
        </p:blipFill>
        <p:spPr>
          <a:xfrm>
            <a:off x="1370346" y="1732943"/>
            <a:ext cx="6194412" cy="3147974"/>
          </a:xfrm>
          <a:prstGeom prst="rect">
            <a:avLst/>
          </a:prstGeom>
          <a:noFill/>
          <a:ln w="9525" cap="flat" cmpd="sng">
            <a:solidFill>
              <a:schemeClr val="accent1"/>
            </a:solidFill>
            <a:prstDash val="solid"/>
            <a:round/>
            <a:headEnd type="none" w="med" len="med"/>
            <a:tailEnd type="none" w="med" len="med"/>
          </a:ln>
        </p:spPr>
      </p:pic>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Industry Actions</a:t>
            </a:r>
          </a:p>
        </p:txBody>
      </p:sp>
      <p:sp>
        <p:nvSpPr>
          <p:cNvPr id="179" name="Shape 179"/>
          <p:cNvSpPr txBox="1">
            <a:spLocks noGrp="1"/>
          </p:cNvSpPr>
          <p:nvPr>
            <p:ph type="body" idx="1"/>
          </p:nvPr>
        </p:nvSpPr>
        <p:spPr>
          <a:xfrm>
            <a:off x="311698" y="1266325"/>
            <a:ext cx="8520599" cy="437964"/>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What </a:t>
            </a:r>
            <a:r>
              <a:rPr lang="en" sz="1800" b="1" i="0" u="none" strike="noStrike" cap="none">
                <a:solidFill>
                  <a:schemeClr val="dk2"/>
                </a:solidFill>
                <a:latin typeface="Open Sans"/>
                <a:ea typeface="Open Sans"/>
                <a:cs typeface="Open Sans"/>
                <a:sym typeface="Open Sans"/>
              </a:rPr>
              <a:t>YOU</a:t>
            </a:r>
            <a:r>
              <a:rPr lang="en" sz="1800" b="0" i="0" u="none" strike="noStrike" cap="none">
                <a:solidFill>
                  <a:schemeClr val="dk2"/>
                </a:solidFill>
                <a:latin typeface="Open Sans"/>
                <a:ea typeface="Open Sans"/>
                <a:cs typeface="Open Sans"/>
                <a:sym typeface="Open Sans"/>
              </a:rPr>
              <a:t> can do:</a:t>
            </a:r>
          </a:p>
        </p:txBody>
      </p:sp>
      <p:pic>
        <p:nvPicPr>
          <p:cNvPr id="180" name="Shape 180"/>
          <p:cNvPicPr preferRelativeResize="0"/>
          <p:nvPr/>
        </p:nvPicPr>
        <p:blipFill rotWithShape="1">
          <a:blip r:embed="rId3">
            <a:alphaModFix/>
          </a:blip>
          <a:srcRect l="3862" t="35516" r="4946" b="16838"/>
          <a:stretch/>
        </p:blipFill>
        <p:spPr>
          <a:xfrm>
            <a:off x="1597345" y="1737707"/>
            <a:ext cx="5949309" cy="3108376"/>
          </a:xfrm>
          <a:prstGeom prst="rect">
            <a:avLst/>
          </a:prstGeom>
          <a:noFill/>
          <a:ln w="9525" cap="flat" cmpd="sng">
            <a:solidFill>
              <a:srgbClr val="EF6C00"/>
            </a:solidFill>
            <a:prstDash val="solid"/>
            <a:round/>
            <a:headEnd type="none" w="med" len="med"/>
            <a:tailEnd type="none" w="med" len="med"/>
          </a:ln>
        </p:spPr>
      </p:pic>
    </p:spTree>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Thank you</a:t>
            </a:r>
          </a:p>
        </p:txBody>
      </p:sp>
      <p:sp>
        <p:nvSpPr>
          <p:cNvPr id="186" name="Shape 186"/>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Any Questions?</a:t>
            </a:r>
          </a:p>
        </p:txBody>
      </p:sp>
    </p:spTree>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Pre-Prepared Questions</a:t>
            </a:r>
          </a:p>
        </p:txBody>
      </p:sp>
      <p:sp>
        <p:nvSpPr>
          <p:cNvPr id="192" name="Shape 192"/>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endParaRPr sz="1800" b="0" i="0" u="none" strike="noStrike" cap="none">
              <a:solidFill>
                <a:schemeClr val="dk2"/>
              </a:solidFill>
              <a:latin typeface="Open Sans"/>
              <a:ea typeface="Open Sans"/>
              <a:cs typeface="Open Sans"/>
              <a:sym typeface="Open Sans"/>
            </a:endParaRPr>
          </a:p>
        </p:txBody>
      </p:sp>
    </p:spTree>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Future of Antibiotic Resistance</a:t>
            </a:r>
          </a:p>
        </p:txBody>
      </p:sp>
      <p:sp>
        <p:nvSpPr>
          <p:cNvPr id="198" name="Shape 198"/>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rgbClr val="000000"/>
              </a:buClr>
              <a:buSzPct val="25000"/>
              <a:buFont typeface="Arial"/>
              <a:buNone/>
            </a:pPr>
            <a:r>
              <a:rPr lang="en" sz="1800" b="0" i="0" u="none" strike="noStrike" cap="none">
                <a:solidFill>
                  <a:srgbClr val="695D46"/>
                </a:solidFill>
                <a:latin typeface="Open Sans"/>
                <a:ea typeface="Open Sans"/>
                <a:cs typeface="Open Sans"/>
                <a:sym typeface="Open Sans"/>
              </a:rPr>
              <a:t>The World Health Organization has warned that "many common infections will no longer have a cure and, once again, could kill unabated".</a:t>
            </a:r>
          </a:p>
          <a:p>
            <a:pPr marL="0" marR="0" lvl="0" indent="0" algn="l" rtl="0">
              <a:lnSpc>
                <a:spcPct val="115000"/>
              </a:lnSpc>
              <a:spcBef>
                <a:spcPts val="1600"/>
              </a:spcBef>
              <a:spcAft>
                <a:spcPts val="0"/>
              </a:spcAft>
              <a:buClr>
                <a:schemeClr val="dk2"/>
              </a:buClr>
              <a:buSzPct val="25000"/>
              <a:buFont typeface="Open Sans"/>
              <a:buNone/>
            </a:pPr>
            <a:endParaRPr sz="1800" b="0" i="0" u="none" strike="noStrike" cap="none">
              <a:solidFill>
                <a:schemeClr val="dk2"/>
              </a:solidFill>
              <a:latin typeface="Open Sans"/>
              <a:ea typeface="Open Sans"/>
              <a:cs typeface="Open Sans"/>
              <a:sym typeface="Open Sans"/>
            </a:endParaRPr>
          </a:p>
        </p:txBody>
      </p:sp>
      <p:pic>
        <p:nvPicPr>
          <p:cNvPr id="199" name="Shape 199"/>
          <p:cNvPicPr preferRelativeResize="0"/>
          <p:nvPr/>
        </p:nvPicPr>
        <p:blipFill rotWithShape="1">
          <a:blip r:embed="rId3">
            <a:alphaModFix/>
          </a:blip>
          <a:srcRect/>
          <a:stretch/>
        </p:blipFill>
        <p:spPr>
          <a:xfrm>
            <a:off x="2653375" y="1967600"/>
            <a:ext cx="4000500" cy="297179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Alternatives to Antibiotics?</a:t>
            </a:r>
          </a:p>
        </p:txBody>
      </p:sp>
      <p:sp>
        <p:nvSpPr>
          <p:cNvPr id="205" name="Shape 205"/>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rgbClr val="000000"/>
              </a:buClr>
              <a:buSzPct val="25000"/>
              <a:buFont typeface="Arial"/>
              <a:buNone/>
            </a:pPr>
            <a:r>
              <a:rPr lang="en" sz="1800" b="0" i="0" u="none" strike="noStrike" cap="none">
                <a:solidFill>
                  <a:schemeClr val="dk2"/>
                </a:solidFill>
                <a:latin typeface="Open Sans"/>
                <a:ea typeface="Open Sans"/>
                <a:cs typeface="Open Sans"/>
                <a:sym typeface="Open Sans"/>
              </a:rPr>
              <a:t>Using of enzymes of bacteriophages to attack the bacteria. </a:t>
            </a:r>
          </a:p>
          <a:p>
            <a:pPr marL="0" marR="0" lvl="0" indent="0" algn="l" rtl="0">
              <a:lnSpc>
                <a:spcPct val="115000"/>
              </a:lnSpc>
              <a:spcBef>
                <a:spcPts val="1600"/>
              </a:spcBef>
              <a:spcAft>
                <a:spcPts val="0"/>
              </a:spcAft>
              <a:buClr>
                <a:schemeClr val="dk2"/>
              </a:buClr>
              <a:buSzPct val="25000"/>
              <a:buFont typeface="Open Sans"/>
              <a:buNone/>
            </a:pPr>
            <a:endParaRPr sz="1800" b="0" i="0" u="none" strike="noStrike" cap="none">
              <a:solidFill>
                <a:schemeClr val="dk2"/>
              </a:solidFill>
              <a:latin typeface="Open Sans"/>
              <a:ea typeface="Open Sans"/>
              <a:cs typeface="Open Sans"/>
              <a:sym typeface="Open Sans"/>
            </a:endParaRPr>
          </a:p>
        </p:txBody>
      </p:sp>
      <p:pic>
        <p:nvPicPr>
          <p:cNvPr id="206" name="Shape 206"/>
          <p:cNvPicPr preferRelativeResize="0"/>
          <p:nvPr/>
        </p:nvPicPr>
        <p:blipFill rotWithShape="1">
          <a:blip r:embed="rId3">
            <a:alphaModFix/>
          </a:blip>
          <a:srcRect/>
          <a:stretch/>
        </p:blipFill>
        <p:spPr>
          <a:xfrm>
            <a:off x="2526553" y="1843875"/>
            <a:ext cx="3759949" cy="293744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What is a bacteria?</a:t>
            </a:r>
          </a:p>
        </p:txBody>
      </p:sp>
      <p:sp>
        <p:nvSpPr>
          <p:cNvPr id="73" name="Shape 73"/>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-Bacteria are single celled organisms</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-Some are harmful</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-Some can be useful</a:t>
            </a:r>
          </a:p>
        </p:txBody>
      </p:sp>
      <p:pic>
        <p:nvPicPr>
          <p:cNvPr id="74" name="Shape 74"/>
          <p:cNvPicPr preferRelativeResize="0"/>
          <p:nvPr/>
        </p:nvPicPr>
        <p:blipFill rotWithShape="1">
          <a:blip r:embed="rId3">
            <a:alphaModFix/>
          </a:blip>
          <a:srcRect/>
          <a:stretch/>
        </p:blipFill>
        <p:spPr>
          <a:xfrm>
            <a:off x="4518171" y="1361183"/>
            <a:ext cx="4152999" cy="3112975"/>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Experiment Key Findings</a:t>
            </a:r>
          </a:p>
        </p:txBody>
      </p:sp>
      <p:sp>
        <p:nvSpPr>
          <p:cNvPr id="212" name="Shape 212"/>
          <p:cNvSpPr txBox="1">
            <a:spLocks noGrp="1"/>
          </p:cNvSpPr>
          <p:nvPr>
            <p:ph type="body" idx="1"/>
          </p:nvPr>
        </p:nvSpPr>
        <p:spPr>
          <a:xfrm>
            <a:off x="567943" y="2673393"/>
            <a:ext cx="3977595" cy="2060742"/>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a:solidFill>
                  <a:schemeClr val="dk2"/>
                </a:solidFill>
                <a:latin typeface="Open Sans"/>
                <a:ea typeface="Open Sans"/>
                <a:cs typeface="Open Sans"/>
                <a:sym typeface="Open Sans"/>
              </a:rPr>
              <a:t>, where </a:t>
            </a:r>
            <a:r>
              <a:rPr lang="en" sz="1400" b="1" i="0" u="none" strike="noStrike" cap="none">
                <a:solidFill>
                  <a:schemeClr val="dk2"/>
                </a:solidFill>
                <a:latin typeface="Open Sans"/>
                <a:ea typeface="Open Sans"/>
                <a:cs typeface="Open Sans"/>
                <a:sym typeface="Open Sans"/>
              </a:rPr>
              <a:t>u</a:t>
            </a:r>
            <a:r>
              <a:rPr lang="en" sz="1400" b="0" i="0" u="none" strike="noStrike" cap="none">
                <a:solidFill>
                  <a:schemeClr val="dk2"/>
                </a:solidFill>
                <a:latin typeface="Open Sans"/>
                <a:ea typeface="Open Sans"/>
                <a:cs typeface="Open Sans"/>
                <a:sym typeface="Open Sans"/>
              </a:rPr>
              <a:t> = mutation rate of bacteria,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a:solidFill>
                  <a:schemeClr val="dk2"/>
                </a:solidFill>
                <a:latin typeface="Open Sans"/>
                <a:ea typeface="Open Sans"/>
                <a:cs typeface="Open Sans"/>
                <a:sym typeface="Open Sans"/>
              </a:rPr>
              <a:t>             </a:t>
            </a:r>
            <a:r>
              <a:rPr lang="en" sz="1400" b="1" i="0" u="none" strike="noStrike" cap="none">
                <a:solidFill>
                  <a:schemeClr val="dk2"/>
                </a:solidFill>
                <a:latin typeface="Open Sans"/>
                <a:ea typeface="Open Sans"/>
                <a:cs typeface="Open Sans"/>
                <a:sym typeface="Open Sans"/>
              </a:rPr>
              <a:t>N </a:t>
            </a:r>
            <a:r>
              <a:rPr lang="en" sz="1400" b="0" i="0" u="none" strike="noStrike" cap="none">
                <a:solidFill>
                  <a:schemeClr val="dk2"/>
                </a:solidFill>
                <a:latin typeface="Open Sans"/>
                <a:ea typeface="Open Sans"/>
                <a:cs typeface="Open Sans"/>
                <a:sym typeface="Open Sans"/>
              </a:rPr>
              <a:t>= population size of bacteria,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a:solidFill>
                  <a:schemeClr val="dk2"/>
                </a:solidFill>
                <a:latin typeface="Open Sans"/>
                <a:ea typeface="Open Sans"/>
                <a:cs typeface="Open Sans"/>
                <a:sym typeface="Open Sans"/>
              </a:rPr>
              <a:t>             </a:t>
            </a:r>
            <a:r>
              <a:rPr lang="en" sz="1400" b="1" i="0" u="none" strike="noStrike" cap="none">
                <a:solidFill>
                  <a:schemeClr val="dk2"/>
                </a:solidFill>
                <a:latin typeface="Open Sans"/>
                <a:ea typeface="Open Sans"/>
                <a:cs typeface="Open Sans"/>
                <a:sym typeface="Open Sans"/>
              </a:rPr>
              <a:t>s</a:t>
            </a:r>
            <a:r>
              <a:rPr lang="en" sz="1400" b="0" i="0" u="none" strike="noStrike" cap="none">
                <a:solidFill>
                  <a:schemeClr val="dk2"/>
                </a:solidFill>
                <a:latin typeface="Open Sans"/>
                <a:ea typeface="Open Sans"/>
                <a:cs typeface="Open Sans"/>
                <a:sym typeface="Open Sans"/>
              </a:rPr>
              <a:t> = fitness advantage of antibiotics, 	determined by the different 	concentration of antibiotics,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a:solidFill>
                  <a:schemeClr val="dk2"/>
                </a:solidFill>
                <a:latin typeface="Open Sans"/>
                <a:ea typeface="Open Sans"/>
                <a:cs typeface="Open Sans"/>
                <a:sym typeface="Open Sans"/>
              </a:rPr>
              <a:t>             </a:t>
            </a:r>
            <a:r>
              <a:rPr lang="en" sz="1400" b="1" i="0" u="none" strike="noStrike" cap="none">
                <a:solidFill>
                  <a:schemeClr val="dk2"/>
                </a:solidFill>
                <a:latin typeface="Open Sans"/>
                <a:ea typeface="Open Sans"/>
                <a:cs typeface="Open Sans"/>
                <a:sym typeface="Open Sans"/>
              </a:rPr>
              <a:t>T </a:t>
            </a:r>
            <a:r>
              <a:rPr lang="en" sz="1400" b="0" i="0" u="none" strike="noStrike" cap="none">
                <a:solidFill>
                  <a:schemeClr val="dk2"/>
                </a:solidFill>
                <a:latin typeface="Open Sans"/>
                <a:ea typeface="Open Sans"/>
                <a:cs typeface="Open Sans"/>
                <a:sym typeface="Open Sans"/>
              </a:rPr>
              <a:t>= stochastic waiting time 	(population) for first mutant to 	appear</a:t>
            </a:r>
          </a:p>
          <a:p>
            <a:pPr marL="0" marR="0" lvl="0" indent="0" algn="l" rtl="0">
              <a:lnSpc>
                <a:spcPct val="115000"/>
              </a:lnSpc>
              <a:spcBef>
                <a:spcPts val="0"/>
              </a:spcBef>
              <a:spcAft>
                <a:spcPts val="0"/>
              </a:spcAft>
              <a:buClr>
                <a:schemeClr val="dk2"/>
              </a:buClr>
              <a:buSzPct val="25000"/>
              <a:buFont typeface="Open Sans"/>
              <a:buNone/>
            </a:pPr>
            <a:endParaRPr sz="1800" b="0" i="0" u="none" strike="noStrike" cap="none">
              <a:solidFill>
                <a:schemeClr val="dk2"/>
              </a:solidFill>
              <a:latin typeface="Open Sans"/>
              <a:ea typeface="Open Sans"/>
              <a:cs typeface="Open Sans"/>
              <a:sym typeface="Open Sans"/>
            </a:endParaRPr>
          </a:p>
        </p:txBody>
      </p:sp>
      <p:pic>
        <p:nvPicPr>
          <p:cNvPr id="213" name="Shape 213"/>
          <p:cNvPicPr preferRelativeResize="0"/>
          <p:nvPr/>
        </p:nvPicPr>
        <p:blipFill rotWithShape="1">
          <a:blip r:embed="rId3">
            <a:alphaModFix/>
          </a:blip>
          <a:srcRect/>
          <a:stretch/>
        </p:blipFill>
        <p:spPr>
          <a:xfrm>
            <a:off x="456533" y="1499663"/>
            <a:ext cx="3743386" cy="1229425"/>
          </a:xfrm>
          <a:prstGeom prst="rect">
            <a:avLst/>
          </a:prstGeom>
          <a:noFill/>
          <a:ln>
            <a:noFill/>
          </a:ln>
        </p:spPr>
      </p:pic>
      <p:sp>
        <p:nvSpPr>
          <p:cNvPr id="214" name="Shape 214"/>
          <p:cNvSpPr txBox="1"/>
          <p:nvPr/>
        </p:nvSpPr>
        <p:spPr>
          <a:xfrm>
            <a:off x="4742255" y="1781177"/>
            <a:ext cx="4268300" cy="2950591"/>
          </a:xfrm>
          <a:prstGeom prst="rect">
            <a:avLst/>
          </a:prstGeom>
          <a:noFill/>
          <a:ln>
            <a:noFill/>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With fixed </a:t>
            </a:r>
            <a:r>
              <a:rPr lang="en" sz="1400" b="1" i="0" u="none" strike="noStrike" cap="none" dirty="0">
                <a:solidFill>
                  <a:schemeClr val="dk2"/>
                </a:solidFill>
                <a:latin typeface="Open Sans"/>
                <a:ea typeface="Open Sans"/>
                <a:cs typeface="Open Sans"/>
                <a:sym typeface="Open Sans"/>
              </a:rPr>
              <a:t>u</a:t>
            </a:r>
            <a:r>
              <a:rPr lang="en" sz="1400" b="0" i="0" u="none" strike="noStrike" cap="none" dirty="0">
                <a:solidFill>
                  <a:schemeClr val="dk2"/>
                </a:solidFill>
                <a:latin typeface="Open Sans"/>
                <a:ea typeface="Open Sans"/>
                <a:cs typeface="Open Sans"/>
                <a:sym typeface="Open Sans"/>
              </a:rPr>
              <a:t> and </a:t>
            </a:r>
            <a:r>
              <a:rPr lang="en" sz="1400" b="1" i="0" u="none" strike="noStrike" cap="none" dirty="0">
                <a:solidFill>
                  <a:schemeClr val="dk2"/>
                </a:solidFill>
                <a:latin typeface="Open Sans"/>
                <a:ea typeface="Open Sans"/>
                <a:cs typeface="Open Sans"/>
                <a:sym typeface="Open Sans"/>
              </a:rPr>
              <a:t>N</a:t>
            </a:r>
            <a:r>
              <a:rPr lang="en" sz="1400" b="0" i="0" u="none" strike="noStrike" cap="none" dirty="0">
                <a:solidFill>
                  <a:schemeClr val="dk2"/>
                </a:solidFill>
                <a:latin typeface="Open Sans"/>
                <a:ea typeface="Open Sans"/>
                <a:cs typeface="Open Sans"/>
                <a:sym typeface="Open Sans"/>
              </a:rPr>
              <a:t>, high </a:t>
            </a:r>
            <a:r>
              <a:rPr lang="en" sz="1400" b="1" i="0" u="none" strike="noStrike" cap="none" dirty="0">
                <a:solidFill>
                  <a:schemeClr val="dk2"/>
                </a:solidFill>
                <a:latin typeface="Open Sans"/>
                <a:ea typeface="Open Sans"/>
                <a:cs typeface="Open Sans"/>
                <a:sym typeface="Open Sans"/>
              </a:rPr>
              <a:t>s, </a:t>
            </a:r>
          </a:p>
          <a:p>
            <a:pPr marL="0" marR="0" lvl="0" indent="0" algn="l" rtl="0">
              <a:lnSpc>
                <a:spcPct val="115000"/>
              </a:lnSpc>
              <a:spcBef>
                <a:spcPts val="0"/>
              </a:spcBef>
              <a:spcAft>
                <a:spcPts val="0"/>
              </a:spcAft>
              <a:buClr>
                <a:schemeClr val="dk2"/>
              </a:buClr>
              <a:buSzPct val="25000"/>
              <a:buFont typeface="Open Sans"/>
              <a:buNone/>
            </a:pPr>
            <a:r>
              <a:rPr lang="en" sz="1400" b="1" i="0" u="none" strike="noStrike" cap="none" dirty="0">
                <a:solidFill>
                  <a:schemeClr val="dk2"/>
                </a:solidFill>
                <a:latin typeface="Open Sans"/>
                <a:ea typeface="Open Sans"/>
                <a:cs typeface="Open Sans"/>
                <a:sym typeface="Open Sans"/>
              </a:rPr>
              <a:t>      T </a:t>
            </a:r>
            <a:r>
              <a:rPr lang="en" sz="1400" b="0" i="0" u="none" strike="noStrike" cap="none" dirty="0">
                <a:solidFill>
                  <a:schemeClr val="dk2"/>
                </a:solidFill>
                <a:latin typeface="Open Sans"/>
                <a:ea typeface="Open Sans"/>
                <a:cs typeface="Open Sans"/>
                <a:sym typeface="Open Sans"/>
              </a:rPr>
              <a:t> &gt; 1000,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      and changes to resistant tend to be slow</a:t>
            </a:r>
          </a:p>
          <a:p>
            <a:pPr marL="0" marR="0" lvl="0" indent="0" algn="l" rtl="0">
              <a:lnSpc>
                <a:spcPct val="115000"/>
              </a:lnSpc>
              <a:spcBef>
                <a:spcPts val="0"/>
              </a:spcBef>
              <a:spcAft>
                <a:spcPts val="0"/>
              </a:spcAft>
              <a:buClr>
                <a:schemeClr val="dk2"/>
              </a:buClr>
              <a:buFont typeface="Open Sans"/>
              <a:buNone/>
            </a:pPr>
            <a:endParaRPr sz="1400" b="0" i="0" u="none" strike="noStrike" cap="none" dirty="0">
              <a:solidFill>
                <a:schemeClr val="dk2"/>
              </a:solidFill>
              <a:latin typeface="Open Sans"/>
              <a:ea typeface="Open Sans"/>
              <a:cs typeface="Open Sans"/>
              <a:sym typeface="Open Sans"/>
            </a:endParaRPr>
          </a:p>
          <a:p>
            <a:pPr marL="285750" marR="0" lvl="0" indent="-285750" algn="l" rtl="0">
              <a:lnSpc>
                <a:spcPct val="115000"/>
              </a:lnSpc>
              <a:spcBef>
                <a:spcPts val="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With fixed </a:t>
            </a:r>
            <a:r>
              <a:rPr lang="en" sz="1400" b="1" i="0" u="none" strike="noStrike" cap="none" dirty="0">
                <a:solidFill>
                  <a:schemeClr val="dk2"/>
                </a:solidFill>
                <a:latin typeface="Open Sans"/>
                <a:ea typeface="Open Sans"/>
                <a:cs typeface="Open Sans"/>
                <a:sym typeface="Open Sans"/>
              </a:rPr>
              <a:t>u</a:t>
            </a:r>
            <a:r>
              <a:rPr lang="en" sz="1400" b="0" i="0" u="none" strike="noStrike" cap="none" dirty="0">
                <a:solidFill>
                  <a:schemeClr val="dk2"/>
                </a:solidFill>
                <a:latin typeface="Open Sans"/>
                <a:ea typeface="Open Sans"/>
                <a:cs typeface="Open Sans"/>
                <a:sym typeface="Open Sans"/>
              </a:rPr>
              <a:t> and </a:t>
            </a:r>
            <a:r>
              <a:rPr lang="en" sz="1400" b="1" i="0" u="none" strike="noStrike" cap="none" dirty="0">
                <a:solidFill>
                  <a:schemeClr val="dk2"/>
                </a:solidFill>
                <a:latin typeface="Open Sans"/>
                <a:ea typeface="Open Sans"/>
                <a:cs typeface="Open Sans"/>
                <a:sym typeface="Open Sans"/>
              </a:rPr>
              <a:t>N</a:t>
            </a:r>
            <a:r>
              <a:rPr lang="en" sz="1400" b="0" i="0" u="none" strike="noStrike" cap="none" dirty="0">
                <a:solidFill>
                  <a:schemeClr val="dk2"/>
                </a:solidFill>
                <a:latin typeface="Open Sans"/>
                <a:ea typeface="Open Sans"/>
                <a:cs typeface="Open Sans"/>
                <a:sym typeface="Open Sans"/>
              </a:rPr>
              <a:t>, low </a:t>
            </a:r>
            <a:r>
              <a:rPr lang="en" sz="1400" b="1" i="0" u="none" strike="noStrike" cap="none" dirty="0">
                <a:solidFill>
                  <a:schemeClr val="dk2"/>
                </a:solidFill>
                <a:latin typeface="Open Sans"/>
                <a:ea typeface="Open Sans"/>
                <a:cs typeface="Open Sans"/>
                <a:sym typeface="Open Sans"/>
              </a:rPr>
              <a:t>s,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      100 &lt;= </a:t>
            </a:r>
            <a:r>
              <a:rPr lang="en" sz="1400" b="1" i="0" u="none" strike="noStrike" cap="none" dirty="0">
                <a:solidFill>
                  <a:schemeClr val="dk2"/>
                </a:solidFill>
                <a:latin typeface="Open Sans"/>
                <a:ea typeface="Open Sans"/>
                <a:cs typeface="Open Sans"/>
                <a:sym typeface="Open Sans"/>
              </a:rPr>
              <a:t>T </a:t>
            </a:r>
            <a:r>
              <a:rPr lang="en" sz="1400" b="0" i="0" u="none" strike="noStrike" cap="none" dirty="0">
                <a:solidFill>
                  <a:schemeClr val="dk2"/>
                </a:solidFill>
                <a:latin typeface="Open Sans"/>
                <a:ea typeface="Open Sans"/>
                <a:cs typeface="Open Sans"/>
                <a:sym typeface="Open Sans"/>
              </a:rPr>
              <a:t> &lt;= 1000, </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       and changes to resistant tend to be fast</a:t>
            </a:r>
          </a:p>
          <a:p>
            <a:pPr marL="0" marR="0" lvl="0" indent="0" algn="l" rtl="0">
              <a:lnSpc>
                <a:spcPct val="115000"/>
              </a:lnSpc>
              <a:spcBef>
                <a:spcPts val="0"/>
              </a:spcBef>
              <a:spcAft>
                <a:spcPts val="0"/>
              </a:spcAft>
              <a:buClr>
                <a:schemeClr val="dk2"/>
              </a:buClr>
              <a:buFont typeface="Open Sans"/>
              <a:buNone/>
            </a:pPr>
            <a:endParaRPr sz="1400" b="0" i="0" u="none" strike="noStrike" cap="none" dirty="0">
              <a:solidFill>
                <a:schemeClr val="dk2"/>
              </a:solidFill>
              <a:latin typeface="Open Sans"/>
              <a:ea typeface="Open Sans"/>
              <a:cs typeface="Open Sans"/>
              <a:sym typeface="Open Sans"/>
            </a:endParaRPr>
          </a:p>
          <a:p>
            <a:pPr marL="285750" marR="0" lvl="0" indent="-285750" algn="l" rtl="0">
              <a:lnSpc>
                <a:spcPct val="115000"/>
              </a:lnSpc>
              <a:spcBef>
                <a:spcPts val="0"/>
              </a:spcBef>
              <a:spcAft>
                <a:spcPts val="0"/>
              </a:spcAft>
              <a:buClr>
                <a:schemeClr val="dk2"/>
              </a:buClr>
              <a:buSzPct val="100000"/>
              <a:buFont typeface="Wingdings" panose="05000000000000000000" pitchFamily="2" charset="2"/>
              <a:buChar char="Ø"/>
            </a:pPr>
            <a:r>
              <a:rPr lang="en" sz="1400" b="0" i="0" u="none" strike="noStrike" cap="none" dirty="0">
                <a:solidFill>
                  <a:schemeClr val="dk2"/>
                </a:solidFill>
                <a:latin typeface="Open Sans"/>
                <a:ea typeface="Open Sans"/>
                <a:cs typeface="Open Sans"/>
                <a:sym typeface="Open Sans"/>
              </a:rPr>
              <a:t>Suggested that low antibiotics concentration give rise to resistant bacteria more easily</a:t>
            </a: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          </a:t>
            </a:r>
          </a:p>
          <a:p>
            <a:pPr marL="0" marR="0" lvl="0" indent="0" algn="l" rtl="0">
              <a:lnSpc>
                <a:spcPct val="115000"/>
              </a:lnSpc>
              <a:spcBef>
                <a:spcPts val="0"/>
              </a:spcBef>
              <a:spcAft>
                <a:spcPts val="0"/>
              </a:spcAft>
              <a:buClr>
                <a:schemeClr val="dk2"/>
              </a:buClr>
              <a:buFont typeface="Open Sans"/>
              <a:buNone/>
            </a:pPr>
            <a:endParaRPr sz="1400" b="0" i="0" u="none" strike="noStrike" cap="none" dirty="0">
              <a:solidFill>
                <a:schemeClr val="dk2"/>
              </a:solidFill>
              <a:latin typeface="Open Sans"/>
              <a:ea typeface="Open Sans"/>
              <a:cs typeface="Open Sans"/>
              <a:sym typeface="Open Sans"/>
            </a:endParaRPr>
          </a:p>
          <a:p>
            <a:pPr marL="0" marR="0" lvl="0" indent="0" algn="l" rtl="0">
              <a:lnSpc>
                <a:spcPct val="115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          </a:t>
            </a:r>
          </a:p>
        </p:txBody>
      </p:sp>
      <p:cxnSp>
        <p:nvCxnSpPr>
          <p:cNvPr id="215" name="Shape 215"/>
          <p:cNvCxnSpPr/>
          <p:nvPr/>
        </p:nvCxnSpPr>
        <p:spPr>
          <a:xfrm>
            <a:off x="4572000" y="1370115"/>
            <a:ext cx="0" cy="3605092"/>
          </a:xfrm>
          <a:prstGeom prst="straightConnector1">
            <a:avLst/>
          </a:prstGeom>
          <a:noFill/>
          <a:ln w="25400" cap="flat" cmpd="sng">
            <a:solidFill>
              <a:srgbClr val="EF6C00"/>
            </a:solidFill>
            <a:prstDash val="solid"/>
            <a:round/>
            <a:headEnd type="none" w="med" len="med"/>
            <a:tailEnd type="none" w="med" len="med"/>
          </a:ln>
        </p:spPr>
      </p:cxnSp>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Additional Healthcare Contributions</a:t>
            </a:r>
          </a:p>
        </p:txBody>
      </p:sp>
      <p:sp>
        <p:nvSpPr>
          <p:cNvPr id="221" name="Shape 221"/>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500" b="0" i="0" u="none" strike="noStrike" cap="none">
                <a:solidFill>
                  <a:schemeClr val="dk2"/>
                </a:solidFill>
                <a:latin typeface="Open Sans"/>
                <a:ea typeface="Open Sans"/>
                <a:cs typeface="Open Sans"/>
                <a:sym typeface="Open Sans"/>
              </a:rPr>
              <a:t>Secondly, at very low antibiotic levels, which are present in many natural environments or generated in certain body compartments during treatment, are contributing factors for the enrichment and maintenance of pre-existing resistant mutants as well as for the de novo selection of new mutants. This occurs due to differences in growth rate at the particular antibiotic concentration between cells with different tolerance levels to the antibiotic. Resistant mutants selected at low antibiotic concentrations are generally more fit than those selected at high concentrations. </a:t>
            </a:r>
          </a:p>
          <a:p>
            <a:pPr marL="285750" marR="0" lvl="0" indent="-285750" algn="l" rtl="0">
              <a:lnSpc>
                <a:spcPct val="115000"/>
              </a:lnSpc>
              <a:spcBef>
                <a:spcPts val="1600"/>
              </a:spcBef>
              <a:spcAft>
                <a:spcPts val="0"/>
              </a:spcAft>
              <a:buClr>
                <a:schemeClr val="dk2"/>
              </a:buClr>
              <a:buSzPct val="100000"/>
              <a:buFont typeface="Noto Sans Symbols"/>
              <a:buChar char="❖"/>
            </a:pPr>
            <a:r>
              <a:rPr lang="en" sz="1500" b="0" i="0" u="none" strike="noStrike" cap="none">
                <a:solidFill>
                  <a:schemeClr val="dk2"/>
                </a:solidFill>
                <a:latin typeface="Open Sans"/>
                <a:ea typeface="Open Sans"/>
                <a:cs typeface="Open Sans"/>
                <a:sym typeface="Open Sans"/>
              </a:rPr>
              <a:t>Thirdly, it is essential for the use of treatment dosing regimens7 that preclude prolonged time periods of sub-MIC levels of antibiotics. The two most straight-forward interventions are either to isolate antibiotics at the source (e.g. by urine separation in hospitals or by limiting runoff from animal facilities) or to destroy antibiotic downstream at the place of contamination when it no longer serve its purposes. </a:t>
            </a:r>
          </a:p>
          <a:p>
            <a:pPr marL="285750" marR="0" lvl="0" indent="-285750" algn="l" rtl="0">
              <a:lnSpc>
                <a:spcPct val="115000"/>
              </a:lnSpc>
              <a:spcBef>
                <a:spcPts val="1600"/>
              </a:spcBef>
              <a:spcAft>
                <a:spcPts val="0"/>
              </a:spcAft>
              <a:buClr>
                <a:schemeClr val="dk2"/>
              </a:buClr>
              <a:buSzPct val="100000"/>
              <a:buFont typeface="Noto Sans Symbols"/>
              <a:buNone/>
            </a:pPr>
            <a:endParaRPr sz="1500" b="0" i="0" u="none" strike="noStrike" cap="none">
              <a:solidFill>
                <a:schemeClr val="dk2"/>
              </a:solidFill>
              <a:latin typeface="Open Sans"/>
              <a:ea typeface="Open Sans"/>
              <a:cs typeface="Open Sans"/>
              <a:sym typeface="Open Sans"/>
            </a:endParaRPr>
          </a:p>
        </p:txBody>
      </p:sp>
    </p:spTree>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How can antibiotic resistance spread</a:t>
            </a:r>
          </a:p>
        </p:txBody>
      </p:sp>
      <p:pic>
        <p:nvPicPr>
          <p:cNvPr id="227" name="Shape 227"/>
          <p:cNvPicPr preferRelativeResize="0"/>
          <p:nvPr/>
        </p:nvPicPr>
        <p:blipFill rotWithShape="1">
          <a:blip r:embed="rId3">
            <a:alphaModFix/>
          </a:blip>
          <a:srcRect t="11090" b="7081"/>
          <a:stretch/>
        </p:blipFill>
        <p:spPr>
          <a:xfrm>
            <a:off x="1796052" y="1152425"/>
            <a:ext cx="5551894" cy="3760295"/>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Additional Healthcare Industry Actions</a:t>
            </a:r>
          </a:p>
        </p:txBody>
      </p:sp>
      <p:sp>
        <p:nvSpPr>
          <p:cNvPr id="233" name="Shape 233"/>
          <p:cNvSpPr txBox="1">
            <a:spLocks noGrp="1"/>
          </p:cNvSpPr>
          <p:nvPr>
            <p:ph type="body" idx="1"/>
          </p:nvPr>
        </p:nvSpPr>
        <p:spPr>
          <a:xfrm>
            <a:off x="311698" y="1266325"/>
            <a:ext cx="8520599" cy="437964"/>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What </a:t>
            </a:r>
            <a:r>
              <a:rPr lang="en" sz="1800" b="1" i="0" u="none" strike="noStrike" cap="none">
                <a:solidFill>
                  <a:schemeClr val="dk2"/>
                </a:solidFill>
                <a:latin typeface="Open Sans"/>
                <a:ea typeface="Open Sans"/>
                <a:cs typeface="Open Sans"/>
                <a:sym typeface="Open Sans"/>
              </a:rPr>
              <a:t>POLICY MAKERS </a:t>
            </a:r>
            <a:r>
              <a:rPr lang="en" sz="1800" b="0" i="0" u="none" strike="noStrike" cap="none">
                <a:solidFill>
                  <a:schemeClr val="dk2"/>
                </a:solidFill>
                <a:latin typeface="Open Sans"/>
                <a:ea typeface="Open Sans"/>
                <a:cs typeface="Open Sans"/>
                <a:sym typeface="Open Sans"/>
              </a:rPr>
              <a:t>can do:</a:t>
            </a:r>
          </a:p>
        </p:txBody>
      </p:sp>
      <p:pic>
        <p:nvPicPr>
          <p:cNvPr id="234" name="Shape 234"/>
          <p:cNvPicPr preferRelativeResize="0"/>
          <p:nvPr/>
        </p:nvPicPr>
        <p:blipFill rotWithShape="1">
          <a:blip r:embed="rId3">
            <a:alphaModFix/>
          </a:blip>
          <a:srcRect l="4555" t="39199" r="4037" b="15971"/>
          <a:stretch/>
        </p:blipFill>
        <p:spPr>
          <a:xfrm>
            <a:off x="1471728" y="1782260"/>
            <a:ext cx="6200544" cy="3040987"/>
          </a:xfrm>
          <a:prstGeom prst="rect">
            <a:avLst/>
          </a:prstGeom>
          <a:noFill/>
          <a:ln w="9525" cap="flat" cmpd="sng">
            <a:solidFill>
              <a:srgbClr val="EF6C00"/>
            </a:solidFill>
            <a:prstDash val="solid"/>
            <a:round/>
            <a:headEnd type="none" w="med" len="med"/>
            <a:tailEnd type="none" w="med" len="med"/>
          </a:ln>
        </p:spPr>
      </p:pic>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Additional Healthcare Industry Actions</a:t>
            </a:r>
          </a:p>
        </p:txBody>
      </p:sp>
      <p:sp>
        <p:nvSpPr>
          <p:cNvPr id="240" name="Shape 240"/>
          <p:cNvSpPr txBox="1">
            <a:spLocks noGrp="1"/>
          </p:cNvSpPr>
          <p:nvPr>
            <p:ph type="body" idx="1"/>
          </p:nvPr>
        </p:nvSpPr>
        <p:spPr>
          <a:xfrm>
            <a:off x="311698" y="1266325"/>
            <a:ext cx="8520599" cy="437964"/>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What </a:t>
            </a:r>
            <a:r>
              <a:rPr lang="en" sz="1800" b="1" i="0" u="none" strike="noStrike" cap="none">
                <a:solidFill>
                  <a:schemeClr val="dk2"/>
                </a:solidFill>
                <a:latin typeface="Open Sans"/>
                <a:ea typeface="Open Sans"/>
                <a:cs typeface="Open Sans"/>
                <a:sym typeface="Open Sans"/>
              </a:rPr>
              <a:t>AGRICULTURE SECTOR </a:t>
            </a:r>
            <a:r>
              <a:rPr lang="en" sz="1800" b="0" i="0" u="none" strike="noStrike" cap="none">
                <a:solidFill>
                  <a:schemeClr val="dk2"/>
                </a:solidFill>
                <a:latin typeface="Open Sans"/>
                <a:ea typeface="Open Sans"/>
                <a:cs typeface="Open Sans"/>
                <a:sym typeface="Open Sans"/>
              </a:rPr>
              <a:t>can do:</a:t>
            </a:r>
          </a:p>
        </p:txBody>
      </p:sp>
      <p:pic>
        <p:nvPicPr>
          <p:cNvPr id="241" name="Shape 241"/>
          <p:cNvPicPr preferRelativeResize="0"/>
          <p:nvPr/>
        </p:nvPicPr>
        <p:blipFill rotWithShape="1">
          <a:blip r:embed="rId3">
            <a:alphaModFix/>
          </a:blip>
          <a:srcRect l="3038" t="35950" r="3387" b="19653"/>
          <a:stretch/>
        </p:blipFill>
        <p:spPr>
          <a:xfrm>
            <a:off x="1298278" y="1804541"/>
            <a:ext cx="6547443" cy="3106479"/>
          </a:xfrm>
          <a:prstGeom prst="rect">
            <a:avLst/>
          </a:prstGeom>
          <a:noFill/>
          <a:ln w="9525" cap="flat" cmpd="sng">
            <a:solidFill>
              <a:srgbClr val="EF6C00"/>
            </a:solidFill>
            <a:prstDash val="solid"/>
            <a:round/>
            <a:headEnd type="none" w="med" len="med"/>
            <a:tailEnd type="none" w="med" len="med"/>
          </a:ln>
        </p:spPr>
      </p:pic>
    </p:spTree>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Shape 24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Additional Limitations of Experiment</a:t>
            </a:r>
          </a:p>
        </p:txBody>
      </p:sp>
      <p:sp>
        <p:nvSpPr>
          <p:cNvPr id="247" name="Shape 247"/>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800" b="0" i="0" u="none" strike="noStrike" cap="none">
                <a:solidFill>
                  <a:schemeClr val="dk2"/>
                </a:solidFill>
                <a:latin typeface="Open Sans"/>
                <a:ea typeface="Open Sans"/>
                <a:cs typeface="Open Sans"/>
                <a:sym typeface="Open Sans"/>
              </a:rPr>
              <a:t>The competition experiments performed with a low initial fraction of resistant mutants were done with tetracycline due to the long time required for the appearance of de novo tetracycline resistant mutants that might disturb the competition experiments. Given that similar experiment is not conducted for the other 2 antibiotics, the conclusion derived can only be concluded for tetracycline and not for the entire experiment. </a:t>
            </a:r>
          </a:p>
          <a:p>
            <a:pPr marL="285750" marR="0" lvl="0" indent="-285750" algn="l" rtl="0">
              <a:lnSpc>
                <a:spcPct val="115000"/>
              </a:lnSpc>
              <a:spcBef>
                <a:spcPts val="1600"/>
              </a:spcBef>
              <a:spcAft>
                <a:spcPts val="0"/>
              </a:spcAft>
              <a:buClr>
                <a:schemeClr val="dk2"/>
              </a:buClr>
              <a:buSzPct val="100000"/>
              <a:buFont typeface="Noto Sans Symbols"/>
              <a:buNone/>
            </a:pPr>
            <a:endParaRPr sz="1800" b="0" i="0" u="none" strike="noStrike" cap="none">
              <a:solidFill>
                <a:schemeClr val="dk2"/>
              </a:solidFill>
              <a:latin typeface="Open Sans"/>
              <a:ea typeface="Open Sans"/>
              <a:cs typeface="Open Sans"/>
              <a:sym typeface="Open Sans"/>
            </a:endParaRPr>
          </a:p>
        </p:txBody>
      </p:sp>
    </p:spTree>
  </p:cSld>
  <p:clrMapOvr>
    <a:masterClrMapping/>
  </p:clrMapOvr>
  <p:transition spd="slow">
    <p:cut/>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Author’s Experiment Limitations</a:t>
            </a:r>
          </a:p>
        </p:txBody>
      </p:sp>
      <p:sp>
        <p:nvSpPr>
          <p:cNvPr id="253" name="Shape 253"/>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300" b="0" i="0" u="none" strike="noStrike" cap="none" dirty="0">
                <a:solidFill>
                  <a:schemeClr val="dk2"/>
                </a:solidFill>
                <a:latin typeface="Open Sans"/>
                <a:ea typeface="Open Sans"/>
                <a:cs typeface="Open Sans"/>
                <a:sym typeface="Open Sans"/>
              </a:rPr>
              <a:t>There are several differences between experiments and real world. Antibiotic resistance is reversible in bacteria. However, it is more effective in experiments than compared to real world. Several factors contribute to this irreversibility, including the absence of a fitness cost, reduction of the fitness cost through compensating mutations and genetic co-selection between the resistance-conferring gene and another gene under selection. The sub-MIC selection observed in the experiment could also be a significant contributor to this long-term persistence of resistance where very low antibiotic concentrations in the environment are sufficient to maintain the existing resistant bacteria in the population by further balancing the fitness cost of the resistance. </a:t>
            </a:r>
          </a:p>
          <a:p>
            <a:pPr marL="285750" marR="0" lvl="0" indent="-285750" algn="l" rtl="0">
              <a:lnSpc>
                <a:spcPct val="115000"/>
              </a:lnSpc>
              <a:spcBef>
                <a:spcPts val="1600"/>
              </a:spcBef>
              <a:spcAft>
                <a:spcPts val="0"/>
              </a:spcAft>
              <a:buClr>
                <a:schemeClr val="dk2"/>
              </a:buClr>
              <a:buSzPct val="100000"/>
              <a:buFont typeface="Noto Sans Symbols"/>
              <a:buChar char="❖"/>
            </a:pPr>
            <a:r>
              <a:rPr lang="en" sz="1300" b="0" i="0" u="none" strike="noStrike" cap="none" dirty="0">
                <a:solidFill>
                  <a:schemeClr val="dk2"/>
                </a:solidFill>
                <a:latin typeface="Open Sans"/>
                <a:ea typeface="Open Sans"/>
                <a:cs typeface="Open Sans"/>
                <a:sym typeface="Open Sans"/>
              </a:rPr>
              <a:t>Another issue is the concept of mutant selective window needs modification. It is assumed that antibiotic concentrations below the MIC do not confer selection and that the bacteria mutant selective window—the concentration range in which the resistant mutant is enriched— extends between the MIC of the susceptible wild type and the MIC of the resistant mutants. However, the experiment performed indicates that biologically relevant sub-MIC selective window needs to be extended at low antibiotic concentration, which may be several hundred-fold below MICsusc. </a:t>
            </a:r>
          </a:p>
        </p:txBody>
      </p:sp>
    </p:spTree>
  </p:cSld>
  <p:clrMapOvr>
    <a:masterClrMapping/>
  </p:clrMapOvr>
  <p:transition spd="slow">
    <p:cu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Shape 258"/>
          <p:cNvPicPr preferRelativeResize="0"/>
          <p:nvPr/>
        </p:nvPicPr>
        <p:blipFill rotWithShape="1">
          <a:blip r:embed="rId3">
            <a:alphaModFix/>
          </a:blip>
          <a:srcRect l="5801" t="12994" r="7774" b="4926"/>
          <a:stretch/>
        </p:blipFill>
        <p:spPr>
          <a:xfrm>
            <a:off x="1639018" y="1152424"/>
            <a:ext cx="5865962" cy="3767496"/>
          </a:xfrm>
          <a:prstGeom prst="rect">
            <a:avLst/>
          </a:prstGeom>
          <a:noFill/>
          <a:ln>
            <a:noFill/>
          </a:ln>
        </p:spPr>
      </p:pic>
      <p:sp>
        <p:nvSpPr>
          <p:cNvPr id="259" name="Shape 259"/>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Challenges</a:t>
            </a:r>
          </a:p>
        </p:txBody>
      </p:sp>
      <p:sp>
        <p:nvSpPr>
          <p:cNvPr id="260" name="Shape 260"/>
          <p:cNvSpPr txBox="1">
            <a:spLocks noGrp="1"/>
          </p:cNvSpPr>
          <p:nvPr>
            <p:ph type="body" idx="1"/>
          </p:nvPr>
        </p:nvSpPr>
        <p:spPr>
          <a:xfrm>
            <a:off x="1853589" y="1551328"/>
            <a:ext cx="5436821" cy="2040844"/>
          </a:xfrm>
          <a:prstGeom prst="rect">
            <a:avLst/>
          </a:prstGeom>
          <a:solidFill>
            <a:srgbClr val="FFFFFF"/>
          </a:solidFill>
          <a:ln w="9525" cap="flat" cmpd="sng">
            <a:solidFill>
              <a:srgbClr val="EF6C00"/>
            </a:solidFill>
            <a:prstDash val="solid"/>
            <a:round/>
            <a:headEnd type="none" w="med" len="med"/>
            <a:tailEnd type="none" w="med" len="med"/>
          </a:ln>
        </p:spPr>
        <p:txBody>
          <a:bodyPr lIns="91425" tIns="91425" rIns="91425" bIns="91425" anchor="t" anchorCtr="0">
            <a:noAutofit/>
          </a:bodyPr>
          <a:lstStyle/>
          <a:p>
            <a:pPr marL="285750" marR="0" lvl="0" indent="-285750" algn="l" rtl="0">
              <a:lnSpc>
                <a:spcPct val="115000"/>
              </a:lnSpc>
              <a:spcBef>
                <a:spcPts val="1600"/>
              </a:spcBef>
              <a:spcAft>
                <a:spcPts val="0"/>
              </a:spcAft>
              <a:buClr>
                <a:schemeClr val="dk2"/>
              </a:buClr>
              <a:buSzPct val="100000"/>
              <a:buFont typeface="Noto Sans Symbols"/>
              <a:buChar char="❖"/>
            </a:pPr>
            <a:r>
              <a:rPr lang="en" sz="1600" b="0" i="0" u="none" strike="noStrike" cap="none" dirty="0" smtClean="0">
                <a:solidFill>
                  <a:schemeClr val="dk2"/>
                </a:solidFill>
                <a:latin typeface="Open Sans"/>
                <a:ea typeface="Open Sans"/>
                <a:cs typeface="Open Sans"/>
                <a:sym typeface="Open Sans"/>
              </a:rPr>
              <a:t>CRE </a:t>
            </a:r>
            <a:r>
              <a:rPr lang="en" sz="1600" b="0" i="0" u="none" strike="noStrike" cap="none" dirty="0">
                <a:solidFill>
                  <a:schemeClr val="dk2"/>
                </a:solidFill>
                <a:latin typeface="Open Sans"/>
                <a:ea typeface="Open Sans"/>
                <a:cs typeface="Open Sans"/>
                <a:sym typeface="Open Sans"/>
              </a:rPr>
              <a:t>(carbapenem-resistant enterobacteriaceae) mortality rate : 40% to 50%</a:t>
            </a:r>
          </a:p>
          <a:p>
            <a:pPr marL="285750" marR="0" lvl="0" indent="-285750" algn="l" rtl="0">
              <a:lnSpc>
                <a:spcPct val="115000"/>
              </a:lnSpc>
              <a:spcBef>
                <a:spcPts val="1600"/>
              </a:spcBef>
              <a:spcAft>
                <a:spcPts val="0"/>
              </a:spcAft>
              <a:buClr>
                <a:schemeClr val="dk2"/>
              </a:buClr>
              <a:buSzPct val="100000"/>
              <a:buFont typeface="Noto Sans Symbols"/>
              <a:buChar char="❖"/>
            </a:pPr>
            <a:r>
              <a:rPr lang="en" sz="1600" b="0" i="0" u="none" strike="noStrike" cap="none" dirty="0">
                <a:solidFill>
                  <a:schemeClr val="dk2"/>
                </a:solidFill>
                <a:latin typeface="Open Sans"/>
                <a:ea typeface="Open Sans"/>
                <a:cs typeface="Open Sans"/>
                <a:sym typeface="Open Sans"/>
              </a:rPr>
              <a:t>MRSA (methicillin-resistant staphylococcus aureus) mortality rate: 20% to 50</a:t>
            </a:r>
            <a:r>
              <a:rPr lang="en" sz="1600" b="0" i="0" u="none" strike="noStrike" cap="none" dirty="0" smtClean="0">
                <a:solidFill>
                  <a:schemeClr val="dk2"/>
                </a:solidFill>
                <a:latin typeface="Open Sans"/>
                <a:ea typeface="Open Sans"/>
                <a:cs typeface="Open Sans"/>
                <a:sym typeface="Open Sans"/>
              </a:rPr>
              <a:t>%</a:t>
            </a:r>
          </a:p>
          <a:p>
            <a:pPr marL="285750" indent="-285750">
              <a:spcBef>
                <a:spcPts val="1600"/>
              </a:spcBef>
              <a:spcAft>
                <a:spcPts val="0"/>
              </a:spcAft>
              <a:buSzPct val="100000"/>
              <a:buFont typeface="Wingdings" panose="05000000000000000000" pitchFamily="2" charset="2"/>
              <a:buChar char="Ø"/>
            </a:pPr>
            <a:r>
              <a:rPr lang="en" sz="1600" dirty="0"/>
              <a:t>More strains of superbugs forming, causing deaths</a:t>
            </a:r>
          </a:p>
          <a:p>
            <a:pPr marR="0" lvl="0" algn="l" rtl="0">
              <a:lnSpc>
                <a:spcPct val="115000"/>
              </a:lnSpc>
              <a:spcBef>
                <a:spcPts val="1600"/>
              </a:spcBef>
              <a:spcAft>
                <a:spcPts val="0"/>
              </a:spcAft>
              <a:buClr>
                <a:schemeClr val="dk2"/>
              </a:buClr>
              <a:buSzPct val="100000"/>
            </a:pPr>
            <a:endParaRPr lang="en" sz="1600" b="0" i="0" u="none" strike="noStrike" cap="none" dirty="0">
              <a:solidFill>
                <a:schemeClr val="dk2"/>
              </a:solidFill>
              <a:latin typeface="Open Sans"/>
              <a:ea typeface="Open Sans"/>
              <a:cs typeface="Open Sans"/>
              <a:sym typeface="Open Sans"/>
            </a:endParaRP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0">
                                            <p:bg/>
                                          </p:spTgt>
                                        </p:tgtEl>
                                        <p:attrNameLst>
                                          <p:attrName>style.visibility</p:attrName>
                                        </p:attrNameLst>
                                      </p:cBhvr>
                                      <p:to>
                                        <p:strVal val="visible"/>
                                      </p:to>
                                    </p:set>
                                    <p:animEffect transition="in" filter="fade">
                                      <p:cBhvr>
                                        <p:cTn id="7" dur="500"/>
                                        <p:tgtEl>
                                          <p:spTgt spid="260">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0">
                                            <p:txEl>
                                              <p:pRg st="0" end="0"/>
                                            </p:txEl>
                                          </p:spTgt>
                                        </p:tgtEl>
                                        <p:attrNameLst>
                                          <p:attrName>style.visibility</p:attrName>
                                        </p:attrNameLst>
                                      </p:cBhvr>
                                      <p:to>
                                        <p:strVal val="visible"/>
                                      </p:to>
                                    </p:set>
                                    <p:animEffect transition="in" filter="fade">
                                      <p:cBhvr>
                                        <p:cTn id="10" dur="500"/>
                                        <p:tgtEl>
                                          <p:spTgt spid="260">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0">
                                            <p:txEl>
                                              <p:pRg st="1" end="1"/>
                                            </p:txEl>
                                          </p:spTgt>
                                        </p:tgtEl>
                                        <p:attrNameLst>
                                          <p:attrName>style.visibility</p:attrName>
                                        </p:attrNameLst>
                                      </p:cBhvr>
                                      <p:to>
                                        <p:strVal val="visible"/>
                                      </p:to>
                                    </p:set>
                                    <p:animEffect transition="in" filter="fade">
                                      <p:cBhvr>
                                        <p:cTn id="13" dur="500"/>
                                        <p:tgtEl>
                                          <p:spTgt spid="260">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60">
                                            <p:txEl>
                                              <p:pRg st="2" end="2"/>
                                            </p:txEl>
                                          </p:spTgt>
                                        </p:tgtEl>
                                        <p:attrNameLst>
                                          <p:attrName>style.visibility</p:attrName>
                                        </p:attrNameLst>
                                      </p:cBhvr>
                                      <p:to>
                                        <p:strVal val="visible"/>
                                      </p:to>
                                    </p:set>
                                    <p:animEffect transition="in" filter="fade">
                                      <p:cBhvr>
                                        <p:cTn id="18" dur="500"/>
                                        <p:tgtEl>
                                          <p:spTgt spid="26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0" grpId="0" uiExpand="1" build="p"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Shape 265"/>
          <p:cNvPicPr preferRelativeResize="0"/>
          <p:nvPr/>
        </p:nvPicPr>
        <p:blipFill rotWithShape="1">
          <a:blip r:embed="rId3">
            <a:alphaModFix/>
          </a:blip>
          <a:srcRect/>
          <a:stretch/>
        </p:blipFill>
        <p:spPr>
          <a:xfrm>
            <a:off x="1063004" y="1152895"/>
            <a:ext cx="6666084" cy="3751106"/>
          </a:xfrm>
          <a:prstGeom prst="rect">
            <a:avLst/>
          </a:prstGeom>
          <a:noFill/>
          <a:ln>
            <a:noFill/>
          </a:ln>
        </p:spPr>
      </p:pic>
      <p:sp>
        <p:nvSpPr>
          <p:cNvPr id="266" name="Shape 26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Healthcare Challenges</a:t>
            </a:r>
          </a:p>
        </p:txBody>
      </p:sp>
      <p:sp>
        <p:nvSpPr>
          <p:cNvPr id="267" name="Shape 267"/>
          <p:cNvSpPr txBox="1">
            <a:spLocks noGrp="1"/>
          </p:cNvSpPr>
          <p:nvPr>
            <p:ph type="body" idx="1"/>
          </p:nvPr>
        </p:nvSpPr>
        <p:spPr>
          <a:xfrm>
            <a:off x="1853589" y="1927173"/>
            <a:ext cx="5436821" cy="1289153"/>
          </a:xfrm>
          <a:prstGeom prst="rect">
            <a:avLst/>
          </a:prstGeom>
          <a:solidFill>
            <a:srgbClr val="FFFFFF"/>
          </a:solidFill>
          <a:ln w="9525" cap="flat" cmpd="sng">
            <a:solidFill>
              <a:srgbClr val="EF6C00"/>
            </a:solidFill>
            <a:prstDash val="solid"/>
            <a:round/>
            <a:headEnd type="none" w="med" len="med"/>
            <a:tailEnd type="none" w="med" len="med"/>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600" b="0" i="0" u="none" strike="noStrike" cap="none" dirty="0">
                <a:solidFill>
                  <a:schemeClr val="dk2"/>
                </a:solidFill>
                <a:latin typeface="Open Sans"/>
                <a:ea typeface="Open Sans"/>
                <a:cs typeface="Open Sans"/>
                <a:sym typeface="Open Sans"/>
              </a:rPr>
              <a:t>Consistent need to develop new antibiotics and strengthen existing antibiotics</a:t>
            </a:r>
          </a:p>
          <a:p>
            <a:pPr marL="285750" marR="0" lvl="0" indent="-285750" algn="l" rtl="0">
              <a:lnSpc>
                <a:spcPct val="115000"/>
              </a:lnSpc>
              <a:spcBef>
                <a:spcPts val="1600"/>
              </a:spcBef>
              <a:spcAft>
                <a:spcPts val="0"/>
              </a:spcAft>
              <a:buClr>
                <a:schemeClr val="dk2"/>
              </a:buClr>
              <a:buSzPct val="100000"/>
              <a:buFont typeface="Wingdings" panose="05000000000000000000" pitchFamily="2" charset="2"/>
              <a:buChar char="Ø"/>
            </a:pPr>
            <a:r>
              <a:rPr lang="en" sz="1600" b="0" i="0" u="none" strike="noStrike" cap="none" dirty="0">
                <a:solidFill>
                  <a:schemeClr val="dk2"/>
                </a:solidFill>
                <a:latin typeface="Open Sans"/>
                <a:ea typeface="Open Sans"/>
                <a:cs typeface="Open Sans"/>
                <a:sym typeface="Open Sans"/>
              </a:rPr>
              <a:t>Only 1 antibiotics developed since year 1987</a:t>
            </a:r>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7">
                                            <p:bg/>
                                          </p:spTgt>
                                        </p:tgtEl>
                                        <p:attrNameLst>
                                          <p:attrName>style.visibility</p:attrName>
                                        </p:attrNameLst>
                                      </p:cBhvr>
                                      <p:to>
                                        <p:strVal val="visible"/>
                                      </p:to>
                                    </p:set>
                                    <p:animEffect transition="in" filter="fade">
                                      <p:cBhvr>
                                        <p:cTn id="7" dur="500"/>
                                        <p:tgtEl>
                                          <p:spTgt spid="267">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7">
                                            <p:txEl>
                                              <p:pRg st="0" end="0"/>
                                            </p:txEl>
                                          </p:spTgt>
                                        </p:tgtEl>
                                        <p:attrNameLst>
                                          <p:attrName>style.visibility</p:attrName>
                                        </p:attrNameLst>
                                      </p:cBhvr>
                                      <p:to>
                                        <p:strVal val="visible"/>
                                      </p:to>
                                    </p:set>
                                    <p:animEffect transition="in" filter="fade">
                                      <p:cBhvr>
                                        <p:cTn id="10" dur="500"/>
                                        <p:tgtEl>
                                          <p:spTgt spid="26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67">
                                            <p:txEl>
                                              <p:pRg st="1" end="1"/>
                                            </p:txEl>
                                          </p:spTgt>
                                        </p:tgtEl>
                                        <p:attrNameLst>
                                          <p:attrName>style.visibility</p:attrName>
                                        </p:attrNameLst>
                                      </p:cBhvr>
                                      <p:to>
                                        <p:strVal val="visible"/>
                                      </p:to>
                                    </p:set>
                                    <p:animEffect transition="in" filter="fade">
                                      <p:cBhvr>
                                        <p:cTn id="13" dur="500"/>
                                        <p:tgtEl>
                                          <p:spTgt spid="26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7" grpId="0" uiExpand="1" build="p"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Additional Healthcare Challenges</a:t>
            </a:r>
          </a:p>
        </p:txBody>
      </p:sp>
      <p:sp>
        <p:nvSpPr>
          <p:cNvPr id="273" name="Shape 273"/>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 sz="1400" b="0" i="0" u="none" strike="noStrike" cap="none">
                <a:solidFill>
                  <a:schemeClr val="dk2"/>
                </a:solidFill>
                <a:latin typeface="Open Sans"/>
                <a:ea typeface="Open Sans"/>
                <a:cs typeface="Open Sans"/>
                <a:sym typeface="Open Sans"/>
              </a:rPr>
              <a:t>Regardless of the actions taken to reduce antibiotics pollution, there will still be a small extent of pollution that is hard to eradicate. </a:t>
            </a:r>
          </a:p>
          <a:p>
            <a:pPr marL="285750" marR="0" lvl="0" indent="-285750" algn="l" rtl="0">
              <a:lnSpc>
                <a:spcPct val="115000"/>
              </a:lnSpc>
              <a:spcBef>
                <a:spcPts val="1600"/>
              </a:spcBef>
              <a:spcAft>
                <a:spcPts val="0"/>
              </a:spcAft>
              <a:buClr>
                <a:schemeClr val="dk2"/>
              </a:buClr>
              <a:buSzPct val="100000"/>
              <a:buFont typeface="Noto Sans Symbols"/>
              <a:buChar char="❖"/>
            </a:pPr>
            <a:r>
              <a:rPr lang="en" sz="1400" b="0" i="0" u="none" strike="noStrike" cap="none">
                <a:solidFill>
                  <a:schemeClr val="dk2"/>
                </a:solidFill>
                <a:latin typeface="Open Sans"/>
                <a:ea typeface="Open Sans"/>
                <a:cs typeface="Open Sans"/>
                <a:sym typeface="Open Sans"/>
              </a:rPr>
              <a:t>There will still be presence of low antibiotic concentrations due to anthropogenic input pollute natural (e.g. aquatic or soil) environments, that are produced naturally by antibiotic-producing micro-organisms or that are present in certain human/animal body compartments during therapeutic or growth promotion use. These can be potential platforms for the selection and enrichment of resistant mutants. </a:t>
            </a:r>
          </a:p>
          <a:p>
            <a:pPr marL="285750" marR="0" lvl="0" indent="-285750" algn="l" rtl="0">
              <a:lnSpc>
                <a:spcPct val="115000"/>
              </a:lnSpc>
              <a:spcBef>
                <a:spcPts val="1600"/>
              </a:spcBef>
              <a:spcAft>
                <a:spcPts val="0"/>
              </a:spcAft>
              <a:buClr>
                <a:schemeClr val="dk2"/>
              </a:buClr>
              <a:buSzPct val="100000"/>
              <a:buFont typeface="Noto Sans Symbols"/>
              <a:buChar char="❖"/>
            </a:pPr>
            <a:r>
              <a:rPr lang="en" sz="1400" b="0" i="0" u="none" strike="noStrike" cap="none">
                <a:solidFill>
                  <a:schemeClr val="dk2"/>
                </a:solidFill>
                <a:latin typeface="Open Sans"/>
                <a:ea typeface="Open Sans"/>
                <a:cs typeface="Open Sans"/>
                <a:sym typeface="Open Sans"/>
              </a:rPr>
              <a:t>The paper emphasizes that low antibiotic concentrations can affect the emergence and maintenance of resistant mutants in bacteria. Thus, it is important that the relevant authorities to introduce measures to reduce antibiotic pollution. Although there are already measures introduced, it is still a challenge for authorities to regulate the prevalence of antibiotic pollution. </a:t>
            </a:r>
          </a:p>
          <a:p>
            <a:pPr marL="285750" marR="0" lvl="0" indent="-285750" algn="l" rtl="0">
              <a:lnSpc>
                <a:spcPct val="115000"/>
              </a:lnSpc>
              <a:spcBef>
                <a:spcPts val="1600"/>
              </a:spcBef>
              <a:spcAft>
                <a:spcPts val="0"/>
              </a:spcAft>
              <a:buClr>
                <a:schemeClr val="dk2"/>
              </a:buClr>
              <a:buSzPct val="100000"/>
              <a:buFont typeface="Noto Sans Symbols"/>
              <a:buNone/>
            </a:pPr>
            <a:endParaRPr sz="1400" b="0" i="0" u="none" strike="noStrike" cap="none">
              <a:solidFill>
                <a:schemeClr val="dk2"/>
              </a:solidFill>
              <a:latin typeface="Open Sans"/>
              <a:ea typeface="Open Sans"/>
              <a:cs typeface="Open Sans"/>
              <a:sym typeface="Open Sans"/>
            </a:endParaRPr>
          </a:p>
          <a:p>
            <a:pPr marL="285750" marR="0" lvl="0" indent="-285750" algn="l" rtl="0">
              <a:lnSpc>
                <a:spcPct val="115000"/>
              </a:lnSpc>
              <a:spcBef>
                <a:spcPts val="1600"/>
              </a:spcBef>
              <a:spcAft>
                <a:spcPts val="0"/>
              </a:spcAft>
              <a:buClr>
                <a:schemeClr val="dk2"/>
              </a:buClr>
              <a:buSzPct val="100000"/>
              <a:buFont typeface="Noto Sans Symbols"/>
              <a:buNone/>
            </a:pPr>
            <a:endParaRPr sz="1400" b="0" i="0" u="none" strike="noStrike" cap="none">
              <a:solidFill>
                <a:schemeClr val="dk2"/>
              </a:solidFill>
              <a:latin typeface="Open Sans"/>
              <a:ea typeface="Open Sans"/>
              <a:cs typeface="Open Sans"/>
              <a:sym typeface="Open Sans"/>
            </a:endParaRPr>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What is an antibiotic?</a:t>
            </a:r>
          </a:p>
        </p:txBody>
      </p:sp>
      <p:sp>
        <p:nvSpPr>
          <p:cNvPr id="80" name="Shape 80"/>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-Antibiotics are used to inhibit and “kill” bacterial growth</a:t>
            </a:r>
          </a:p>
          <a:p>
            <a:pPr marL="0" marR="0" lvl="0" indent="0" algn="l" rtl="0">
              <a:lnSpc>
                <a:spcPct val="115000"/>
              </a:lnSpc>
              <a:spcBef>
                <a:spcPts val="1600"/>
              </a:spcBef>
              <a:spcAft>
                <a:spcPts val="0"/>
              </a:spcAft>
              <a:buClr>
                <a:schemeClr val="dk2"/>
              </a:buClr>
              <a:buSzPct val="25000"/>
              <a:buFont typeface="Open Sans"/>
              <a:buNone/>
            </a:pPr>
            <a:endParaRPr sz="1800" b="0" i="0" u="none" strike="noStrike" cap="none">
              <a:solidFill>
                <a:schemeClr val="dk2"/>
              </a:solidFill>
              <a:latin typeface="Open Sans"/>
              <a:ea typeface="Open Sans"/>
              <a:cs typeface="Open Sans"/>
              <a:sym typeface="Open Sans"/>
            </a:endParaRPr>
          </a:p>
        </p:txBody>
      </p:sp>
      <p:pic>
        <p:nvPicPr>
          <p:cNvPr id="81" name="Shape 81"/>
          <p:cNvPicPr preferRelativeResize="0"/>
          <p:nvPr/>
        </p:nvPicPr>
        <p:blipFill rotWithShape="1">
          <a:blip r:embed="rId3">
            <a:alphaModFix/>
          </a:blip>
          <a:srcRect/>
          <a:stretch/>
        </p:blipFill>
        <p:spPr>
          <a:xfrm>
            <a:off x="2877900" y="1882425"/>
            <a:ext cx="3735149" cy="2478674"/>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What is antibiotic resistance?</a:t>
            </a:r>
          </a:p>
        </p:txBody>
      </p:sp>
      <p:sp>
        <p:nvSpPr>
          <p:cNvPr id="87" name="Shape 87"/>
          <p:cNvSpPr txBox="1">
            <a:spLocks noGrp="1"/>
          </p:cNvSpPr>
          <p:nvPr>
            <p:ph type="body" idx="1"/>
          </p:nvPr>
        </p:nvSpPr>
        <p:spPr>
          <a:xfrm>
            <a:off x="311700" y="1266325"/>
            <a:ext cx="4619400"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-However, the bacteria can mutate to a stronger / alternative form </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-The antibiotics that were used previously to inhibit the particular bacterial growth is now no longer effective</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-The bacteria is said to be antibiotic resistance  </a:t>
            </a:r>
          </a:p>
        </p:txBody>
      </p:sp>
      <p:pic>
        <p:nvPicPr>
          <p:cNvPr id="88" name="Shape 88"/>
          <p:cNvPicPr preferRelativeResize="0"/>
          <p:nvPr/>
        </p:nvPicPr>
        <p:blipFill rotWithShape="1">
          <a:blip r:embed="rId3">
            <a:alphaModFix/>
          </a:blip>
          <a:srcRect/>
          <a:stretch/>
        </p:blipFill>
        <p:spPr>
          <a:xfrm>
            <a:off x="4931100" y="1427012"/>
            <a:ext cx="4019549" cy="2676525"/>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How do we select resistant bacteria?</a:t>
            </a:r>
          </a:p>
        </p:txBody>
      </p:sp>
      <p:sp>
        <p:nvSpPr>
          <p:cNvPr id="94" name="Shape 94"/>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dirty="0">
                <a:solidFill>
                  <a:schemeClr val="dk2"/>
                </a:solidFill>
                <a:latin typeface="Open Sans"/>
                <a:ea typeface="Open Sans"/>
                <a:cs typeface="Open Sans"/>
                <a:sym typeface="Open Sans"/>
              </a:rPr>
              <a:t>-Select resistant </a:t>
            </a:r>
            <a:r>
              <a:rPr lang="en" sz="1800" b="0" i="0" u="none" strike="noStrike" cap="none" dirty="0" smtClean="0">
                <a:solidFill>
                  <a:schemeClr val="dk2"/>
                </a:solidFill>
                <a:latin typeface="Open Sans"/>
                <a:ea typeface="Open Sans"/>
                <a:cs typeface="Open Sans"/>
                <a:sym typeface="Open Sans"/>
              </a:rPr>
              <a:t>bacteria : </a:t>
            </a:r>
            <a:r>
              <a:rPr lang="en" sz="1800" b="0" i="0" u="none" strike="noStrike" cap="none" dirty="0">
                <a:solidFill>
                  <a:schemeClr val="dk2"/>
                </a:solidFill>
                <a:latin typeface="Open Sans"/>
                <a:ea typeface="Open Sans"/>
                <a:cs typeface="Open Sans"/>
                <a:sym typeface="Open Sans"/>
              </a:rPr>
              <a:t>by using high concentrations of antibiotics</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dirty="0">
                <a:solidFill>
                  <a:schemeClr val="dk2"/>
                </a:solidFill>
                <a:latin typeface="Open Sans"/>
                <a:ea typeface="Open Sans"/>
                <a:cs typeface="Open Sans"/>
                <a:sym typeface="Open Sans"/>
              </a:rPr>
              <a:t>-Those bacteria that are resistant = they will survive</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dirty="0">
                <a:solidFill>
                  <a:schemeClr val="dk2"/>
                </a:solidFill>
                <a:latin typeface="Open Sans"/>
                <a:ea typeface="Open Sans"/>
                <a:cs typeface="Open Sans"/>
                <a:sym typeface="Open Sans"/>
              </a:rPr>
              <a:t>-Those bacteria that are not resistant = they will not survive</a:t>
            </a:r>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Can we use low concentrations?</a:t>
            </a:r>
          </a:p>
        </p:txBody>
      </p:sp>
      <p:sp>
        <p:nvSpPr>
          <p:cNvPr id="100" name="Shape 100"/>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-The research paper shows that it is possible</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-This is a problem.</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-If high concentration = cause bacteria to mutate = thus able to select for antibiotic resistant bacteria</a:t>
            </a:r>
          </a:p>
          <a:p>
            <a:pPr marL="0" marR="0" lvl="0" indent="0" algn="l" rtl="0">
              <a:lnSpc>
                <a:spcPct val="115000"/>
              </a:lnSpc>
              <a:spcBef>
                <a:spcPts val="160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-Low concentration is also able to select for antibiotic resistant bacteria = can also cause bacteria to mutate</a:t>
            </a: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Why is antibiotic resistance scary?</a:t>
            </a:r>
          </a:p>
        </p:txBody>
      </p:sp>
      <p:sp>
        <p:nvSpPr>
          <p:cNvPr id="106" name="Shape 106"/>
          <p:cNvSpPr txBox="1">
            <a:spLocks noGrp="1"/>
          </p:cNvSpPr>
          <p:nvPr>
            <p:ph type="body" idx="1"/>
          </p:nvPr>
        </p:nvSpPr>
        <p:spPr>
          <a:xfrm>
            <a:off x="311700" y="1266325"/>
            <a:ext cx="8520599" cy="330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0" i="0" u="none" strike="noStrike" cap="none">
                <a:solidFill>
                  <a:schemeClr val="dk2"/>
                </a:solidFill>
                <a:latin typeface="Open Sans"/>
                <a:ea typeface="Open Sans"/>
                <a:cs typeface="Open Sans"/>
                <a:sym typeface="Open Sans"/>
              </a:rPr>
              <a:t>-Antibiotics resistance means that:</a:t>
            </a:r>
          </a:p>
          <a:p>
            <a:pPr marL="457200" marR="0" lvl="0" indent="-228600" algn="just" rtl="0">
              <a:lnSpc>
                <a:spcPct val="150000"/>
              </a:lnSpc>
              <a:spcBef>
                <a:spcPts val="1600"/>
              </a:spcBef>
              <a:spcAft>
                <a:spcPts val="0"/>
              </a:spcAft>
              <a:buClr>
                <a:schemeClr val="dk2"/>
              </a:buClr>
              <a:buSzPct val="100000"/>
              <a:buFont typeface="Open Sans"/>
              <a:buAutoNum type="arabicPeriod"/>
            </a:pPr>
            <a:r>
              <a:rPr lang="en" sz="1800" b="0" i="0" u="none" strike="noStrike" cap="none">
                <a:solidFill>
                  <a:schemeClr val="dk2"/>
                </a:solidFill>
                <a:latin typeface="Open Sans"/>
                <a:ea typeface="Open Sans"/>
                <a:cs typeface="Open Sans"/>
                <a:sym typeface="Open Sans"/>
              </a:rPr>
              <a:t>A longer, persistent bacterial infection </a:t>
            </a:r>
          </a:p>
          <a:p>
            <a:pPr marL="457200" marR="0" lvl="0" indent="-228600" algn="just" rtl="0">
              <a:lnSpc>
                <a:spcPct val="150000"/>
              </a:lnSpc>
              <a:spcBef>
                <a:spcPts val="700"/>
              </a:spcBef>
              <a:spcAft>
                <a:spcPts val="0"/>
              </a:spcAft>
              <a:buClr>
                <a:schemeClr val="dk2"/>
              </a:buClr>
              <a:buSzPct val="100000"/>
              <a:buFont typeface="Open Sans"/>
              <a:buAutoNum type="arabicPeriod"/>
            </a:pPr>
            <a:r>
              <a:rPr lang="en" sz="1800" b="0" i="0" u="none" strike="noStrike" cap="none">
                <a:solidFill>
                  <a:schemeClr val="dk2"/>
                </a:solidFill>
                <a:latin typeface="Open Sans"/>
                <a:ea typeface="Open Sans"/>
                <a:cs typeface="Open Sans"/>
                <a:sym typeface="Open Sans"/>
              </a:rPr>
              <a:t>A higher likelihood of complications from the infection </a:t>
            </a:r>
          </a:p>
          <a:p>
            <a:pPr marL="457200" marR="0" lvl="0" indent="-228600" algn="just" rtl="0">
              <a:lnSpc>
                <a:spcPct val="150000"/>
              </a:lnSpc>
              <a:spcBef>
                <a:spcPts val="700"/>
              </a:spcBef>
              <a:spcAft>
                <a:spcPts val="0"/>
              </a:spcAft>
              <a:buClr>
                <a:schemeClr val="dk2"/>
              </a:buClr>
              <a:buSzPct val="100000"/>
              <a:buFont typeface="Open Sans"/>
              <a:buAutoNum type="arabicPeriod"/>
            </a:pPr>
            <a:r>
              <a:rPr lang="en" sz="1800" b="0" i="0" u="none" strike="noStrike" cap="none">
                <a:solidFill>
                  <a:schemeClr val="dk2"/>
                </a:solidFill>
                <a:latin typeface="Open Sans"/>
                <a:ea typeface="Open Sans"/>
                <a:cs typeface="Open Sans"/>
                <a:sym typeface="Open Sans"/>
              </a:rPr>
              <a:t>A persistent bacteria, which remain infectious for longer period of time, and pass the infection elsewhere, and escalates the problem</a:t>
            </a:r>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Experiment </a:t>
            </a:r>
          </a:p>
        </p:txBody>
      </p:sp>
      <p:sp>
        <p:nvSpPr>
          <p:cNvPr id="112" name="Shape 112"/>
          <p:cNvSpPr txBox="1">
            <a:spLocks noGrp="1"/>
          </p:cNvSpPr>
          <p:nvPr>
            <p:ph type="body" idx="1"/>
          </p:nvPr>
        </p:nvSpPr>
        <p:spPr>
          <a:xfrm>
            <a:off x="3135150" y="2532361"/>
            <a:ext cx="3460859" cy="414299"/>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Open Sans"/>
              <a:buNone/>
            </a:pPr>
            <a:r>
              <a:rPr lang="en" sz="1800" b="1" i="0" u="none" strike="noStrike" cap="none" dirty="0">
                <a:solidFill>
                  <a:schemeClr val="dk2"/>
                </a:solidFill>
                <a:latin typeface="Open Sans"/>
                <a:ea typeface="Open Sans"/>
                <a:cs typeface="Open Sans"/>
                <a:sym typeface="Open Sans"/>
              </a:rPr>
              <a:t>Competition Experiment</a:t>
            </a:r>
          </a:p>
        </p:txBody>
      </p:sp>
      <p:pic>
        <p:nvPicPr>
          <p:cNvPr id="113" name="Shape 113"/>
          <p:cNvPicPr preferRelativeResize="0"/>
          <p:nvPr/>
        </p:nvPicPr>
        <p:blipFill rotWithShape="1">
          <a:blip r:embed="rId3">
            <a:alphaModFix/>
          </a:blip>
          <a:srcRect/>
          <a:stretch/>
        </p:blipFill>
        <p:spPr>
          <a:xfrm>
            <a:off x="2360964" y="1066487"/>
            <a:ext cx="4526898" cy="1508949"/>
          </a:xfrm>
          <a:prstGeom prst="rect">
            <a:avLst/>
          </a:prstGeom>
          <a:noFill/>
          <a:ln>
            <a:noFill/>
          </a:ln>
        </p:spPr>
      </p:pic>
      <p:grpSp>
        <p:nvGrpSpPr>
          <p:cNvPr id="114" name="Shape 114"/>
          <p:cNvGrpSpPr/>
          <p:nvPr/>
        </p:nvGrpSpPr>
        <p:grpSpPr>
          <a:xfrm>
            <a:off x="959168" y="3322326"/>
            <a:ext cx="3091944" cy="1482731"/>
            <a:chOff x="261810" y="748"/>
            <a:chExt cx="3091944" cy="1482731"/>
          </a:xfrm>
        </p:grpSpPr>
        <p:sp>
          <p:nvSpPr>
            <p:cNvPr id="115" name="Shape 115"/>
            <p:cNvSpPr/>
            <p:nvPr/>
          </p:nvSpPr>
          <p:spPr>
            <a:xfrm>
              <a:off x="261810" y="748"/>
              <a:ext cx="1472354" cy="1177882"/>
            </a:xfrm>
            <a:prstGeom prst="rect">
              <a:avLst/>
            </a:prstGeom>
            <a:blipFill rotWithShape="1">
              <a:blip r:embed="rId4">
                <a:alphaModFix/>
              </a:blip>
              <a:stretch>
                <a:fillRect l="-2999" r="-2999"/>
              </a:stretch>
            </a:blipFill>
            <a:ln>
              <a:noFill/>
            </a:ln>
          </p:spPr>
          <p:txBody>
            <a:bodyPr lIns="91425" tIns="91425" rIns="91425" bIns="91425" anchor="ctr" anchorCtr="0">
              <a:noAutofit/>
            </a:bodyPr>
            <a:lstStyle/>
            <a:p>
              <a:pPr lvl="0">
                <a:spcBef>
                  <a:spcPts val="0"/>
                </a:spcBef>
                <a:buNone/>
              </a:pPr>
              <a:endParaRPr/>
            </a:p>
          </p:txBody>
        </p:sp>
        <p:sp>
          <p:nvSpPr>
            <p:cNvPr id="116" name="Shape 116"/>
            <p:cNvSpPr/>
            <p:nvPr/>
          </p:nvSpPr>
          <p:spPr>
            <a:xfrm>
              <a:off x="394321" y="1060844"/>
              <a:ext cx="1310395" cy="412259"/>
            </a:xfrm>
            <a:prstGeom prst="wedgeRectCallout">
              <a:avLst>
                <a:gd name="adj1" fmla="val 20250"/>
                <a:gd name="adj2" fmla="val -60700"/>
              </a:avLst>
            </a:pr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17" name="Shape 117"/>
            <p:cNvSpPr txBox="1"/>
            <p:nvPr/>
          </p:nvSpPr>
          <p:spPr>
            <a:xfrm>
              <a:off x="394321" y="1060844"/>
              <a:ext cx="1310395" cy="412259"/>
            </a:xfrm>
            <a:prstGeom prst="rect">
              <a:avLst/>
            </a:prstGeom>
            <a:solidFill>
              <a:schemeClr val="accent1"/>
            </a:solidFill>
            <a:ln>
              <a:noFill/>
            </a:ln>
          </p:spPr>
          <p:txBody>
            <a:bodyPr lIns="41900" tIns="41900" rIns="41900" bIns="41900" anchor="ctr" anchorCtr="0">
              <a:noAutofit/>
            </a:bodyPr>
            <a:lstStyle/>
            <a:p>
              <a:pPr marL="0" marR="0" lvl="0" indent="0" algn="ctr" rtl="0">
                <a:lnSpc>
                  <a:spcPct val="90000"/>
                </a:lnSpc>
                <a:spcBef>
                  <a:spcPts val="0"/>
                </a:spcBef>
                <a:spcAft>
                  <a:spcPts val="0"/>
                </a:spcAft>
                <a:buClr>
                  <a:schemeClr val="lt1"/>
                </a:buClr>
                <a:buSzPct val="25000"/>
                <a:buFont typeface="Arial"/>
                <a:buNone/>
              </a:pPr>
              <a:r>
                <a:rPr lang="en" sz="1100" b="0" i="0" u="none" strike="noStrike" cap="none" dirty="0">
                  <a:solidFill>
                    <a:schemeClr val="lt1"/>
                  </a:solidFill>
                  <a:latin typeface="Arial"/>
                  <a:ea typeface="Arial"/>
                  <a:cs typeface="Arial"/>
                  <a:sym typeface="Arial"/>
                </a:rPr>
                <a:t>Escherichia Coli</a:t>
              </a:r>
            </a:p>
          </p:txBody>
        </p:sp>
        <p:sp>
          <p:nvSpPr>
            <p:cNvPr id="118" name="Shape 118"/>
            <p:cNvSpPr/>
            <p:nvPr/>
          </p:nvSpPr>
          <p:spPr>
            <a:xfrm>
              <a:off x="1881400" y="748"/>
              <a:ext cx="1472354" cy="1177882"/>
            </a:xfrm>
            <a:prstGeom prst="rect">
              <a:avLst/>
            </a:prstGeom>
            <a:blipFill rotWithShape="1">
              <a:blip r:embed="rId5">
                <a:alphaModFix/>
              </a:blip>
              <a:stretch>
                <a:fillRect t="-4999" b="-4998"/>
              </a:stretch>
            </a:blipFill>
            <a:ln>
              <a:noFill/>
            </a:ln>
          </p:spPr>
          <p:txBody>
            <a:bodyPr lIns="91425" tIns="91425" rIns="91425" bIns="91425" anchor="ctr" anchorCtr="0">
              <a:noAutofit/>
            </a:bodyPr>
            <a:lstStyle/>
            <a:p>
              <a:pPr lvl="0">
                <a:spcBef>
                  <a:spcPts val="0"/>
                </a:spcBef>
                <a:buNone/>
              </a:pPr>
              <a:endParaRPr/>
            </a:p>
          </p:txBody>
        </p:sp>
        <p:sp>
          <p:nvSpPr>
            <p:cNvPr id="119" name="Shape 119"/>
            <p:cNvSpPr/>
            <p:nvPr/>
          </p:nvSpPr>
          <p:spPr>
            <a:xfrm>
              <a:off x="1991715" y="1060946"/>
              <a:ext cx="1310395" cy="412259"/>
            </a:xfrm>
            <a:prstGeom prst="wedgeRectCallout">
              <a:avLst>
                <a:gd name="adj1" fmla="val 20250"/>
                <a:gd name="adj2" fmla="val -60700"/>
              </a:avLst>
            </a:prstGeom>
            <a:solidFill>
              <a:schemeClr val="accent5"/>
            </a:solidFill>
            <a:ln>
              <a:noFill/>
            </a:ln>
          </p:spPr>
          <p:txBody>
            <a:bodyPr lIns="91425" tIns="91425" rIns="91425" bIns="91425" anchor="ctr" anchorCtr="0">
              <a:noAutofit/>
            </a:bodyPr>
            <a:lstStyle/>
            <a:p>
              <a:pPr lvl="0">
                <a:spcBef>
                  <a:spcPts val="0"/>
                </a:spcBef>
                <a:buNone/>
              </a:pPr>
              <a:endParaRPr/>
            </a:p>
          </p:txBody>
        </p:sp>
        <p:sp>
          <p:nvSpPr>
            <p:cNvPr id="120" name="Shape 120"/>
            <p:cNvSpPr txBox="1"/>
            <p:nvPr/>
          </p:nvSpPr>
          <p:spPr>
            <a:xfrm>
              <a:off x="1991715" y="1071220"/>
              <a:ext cx="1310395" cy="412259"/>
            </a:xfrm>
            <a:prstGeom prst="rect">
              <a:avLst/>
            </a:prstGeom>
            <a:solidFill>
              <a:schemeClr val="accent5"/>
            </a:solidFill>
            <a:ln>
              <a:noFill/>
            </a:ln>
          </p:spPr>
          <p:txBody>
            <a:bodyPr lIns="41900" tIns="41900" rIns="41900" bIns="41900" anchor="ctr" anchorCtr="0">
              <a:noAutofit/>
            </a:bodyPr>
            <a:lstStyle/>
            <a:p>
              <a:pPr marL="0" marR="0" lvl="0" indent="0" algn="ctr" rtl="0">
                <a:lnSpc>
                  <a:spcPct val="90000"/>
                </a:lnSpc>
                <a:spcBef>
                  <a:spcPts val="0"/>
                </a:spcBef>
                <a:spcAft>
                  <a:spcPts val="0"/>
                </a:spcAft>
                <a:buClr>
                  <a:schemeClr val="lt1"/>
                </a:buClr>
                <a:buSzPct val="25000"/>
                <a:buFont typeface="Arial"/>
                <a:buNone/>
              </a:pPr>
              <a:r>
                <a:rPr lang="en" sz="1100" b="0" i="0" u="none" strike="noStrike" cap="none" dirty="0">
                  <a:solidFill>
                    <a:schemeClr val="lt1"/>
                  </a:solidFill>
                  <a:latin typeface="Arial"/>
                  <a:ea typeface="Arial"/>
                  <a:cs typeface="Arial"/>
                  <a:sym typeface="Arial"/>
                </a:rPr>
                <a:t>Salmonella Enterica</a:t>
              </a:r>
            </a:p>
          </p:txBody>
        </p:sp>
      </p:grpSp>
      <p:grpSp>
        <p:nvGrpSpPr>
          <p:cNvPr id="121" name="Shape 121"/>
          <p:cNvGrpSpPr/>
          <p:nvPr/>
        </p:nvGrpSpPr>
        <p:grpSpPr>
          <a:xfrm>
            <a:off x="4911942" y="3653816"/>
            <a:ext cx="3920355" cy="735065"/>
            <a:chOff x="0" y="428100"/>
            <a:chExt cx="3920355" cy="735065"/>
          </a:xfrm>
        </p:grpSpPr>
        <p:sp>
          <p:nvSpPr>
            <p:cNvPr id="122" name="Shape 122"/>
            <p:cNvSpPr/>
            <p:nvPr/>
          </p:nvSpPr>
          <p:spPr>
            <a:xfrm>
              <a:off x="0" y="428100"/>
              <a:ext cx="1225111" cy="735065"/>
            </a:xfrm>
            <a:prstGeom prst="rect">
              <a:avLst/>
            </a:prstGeom>
            <a:gradFill>
              <a:gsLst>
                <a:gs pos="0">
                  <a:srgbClr val="00AC70"/>
                </a:gs>
                <a:gs pos="100000">
                  <a:srgbClr val="9CF0C2"/>
                </a:gs>
              </a:gsLst>
              <a:lin ang="16200000" scaled="0"/>
            </a:gradFill>
            <a:ln>
              <a:noFill/>
            </a:ln>
          </p:spPr>
          <p:txBody>
            <a:bodyPr lIns="91425" tIns="91425" rIns="91425" bIns="91425" anchor="ctr" anchorCtr="0">
              <a:noAutofit/>
            </a:bodyPr>
            <a:lstStyle/>
            <a:p>
              <a:pPr lvl="0">
                <a:spcBef>
                  <a:spcPts val="0"/>
                </a:spcBef>
                <a:buNone/>
              </a:pPr>
              <a:endParaRPr/>
            </a:p>
          </p:txBody>
        </p:sp>
        <p:sp>
          <p:nvSpPr>
            <p:cNvPr id="123" name="Shape 123"/>
            <p:cNvSpPr txBox="1"/>
            <p:nvPr/>
          </p:nvSpPr>
          <p:spPr>
            <a:xfrm>
              <a:off x="0" y="428100"/>
              <a:ext cx="1225111" cy="735065"/>
            </a:xfrm>
            <a:prstGeom prst="rect">
              <a:avLst/>
            </a:prstGeom>
            <a:solidFill>
              <a:schemeClr val="tx1">
                <a:lumMod val="50000"/>
              </a:schemeClr>
            </a:solidFill>
            <a:ln>
              <a:noFill/>
            </a:ln>
          </p:spPr>
          <p:txBody>
            <a:bodyPr lIns="41900" tIns="41900" rIns="41900" bIns="41900" anchor="ctr" anchorCtr="0">
              <a:noAutofit/>
            </a:bodyPr>
            <a:lstStyle/>
            <a:p>
              <a:pPr marL="0" marR="0" lvl="0" indent="0" algn="ctr" rtl="0">
                <a:lnSpc>
                  <a:spcPct val="90000"/>
                </a:lnSpc>
                <a:spcBef>
                  <a:spcPts val="0"/>
                </a:spcBef>
                <a:spcAft>
                  <a:spcPts val="0"/>
                </a:spcAft>
                <a:buClr>
                  <a:schemeClr val="lt1"/>
                </a:buClr>
                <a:buSzPct val="25000"/>
                <a:buFont typeface="Arial"/>
                <a:buNone/>
              </a:pPr>
              <a:r>
                <a:rPr lang="en" sz="1100" b="0" i="0" u="none" strike="noStrike" cap="none" dirty="0">
                  <a:solidFill>
                    <a:schemeClr val="lt1"/>
                  </a:solidFill>
                  <a:latin typeface="Arial"/>
                  <a:ea typeface="Arial"/>
                  <a:cs typeface="Arial"/>
                  <a:sym typeface="Arial"/>
                </a:rPr>
                <a:t>Tetracycline</a:t>
              </a:r>
            </a:p>
          </p:txBody>
        </p:sp>
        <p:sp>
          <p:nvSpPr>
            <p:cNvPr id="124" name="Shape 124"/>
            <p:cNvSpPr/>
            <p:nvPr/>
          </p:nvSpPr>
          <p:spPr>
            <a:xfrm>
              <a:off x="1347621" y="428100"/>
              <a:ext cx="1225111" cy="735065"/>
            </a:xfrm>
            <a:prstGeom prst="rect">
              <a:avLst/>
            </a:prstGeom>
            <a:gradFill>
              <a:gsLst>
                <a:gs pos="0">
                  <a:srgbClr val="39C6B7"/>
                </a:gs>
                <a:gs pos="100000">
                  <a:srgbClr val="9AFFF5"/>
                </a:gs>
              </a:gsLst>
              <a:lin ang="16200000" scaled="0"/>
            </a:gradFill>
            <a:ln>
              <a:noFill/>
            </a:ln>
          </p:spPr>
          <p:txBody>
            <a:bodyPr lIns="91425" tIns="91425" rIns="91425" bIns="91425" anchor="ctr" anchorCtr="0">
              <a:noAutofit/>
            </a:bodyPr>
            <a:lstStyle/>
            <a:p>
              <a:pPr lvl="0">
                <a:spcBef>
                  <a:spcPts val="0"/>
                </a:spcBef>
                <a:buNone/>
              </a:pPr>
              <a:endParaRPr/>
            </a:p>
          </p:txBody>
        </p:sp>
        <p:sp>
          <p:nvSpPr>
            <p:cNvPr id="125" name="Shape 125"/>
            <p:cNvSpPr txBox="1"/>
            <p:nvPr/>
          </p:nvSpPr>
          <p:spPr>
            <a:xfrm>
              <a:off x="1347621" y="428100"/>
              <a:ext cx="1225111" cy="735065"/>
            </a:xfrm>
            <a:prstGeom prst="rect">
              <a:avLst/>
            </a:prstGeom>
            <a:solidFill>
              <a:schemeClr val="accent3">
                <a:lumMod val="50000"/>
              </a:schemeClr>
            </a:solidFill>
            <a:ln>
              <a:noFill/>
            </a:ln>
          </p:spPr>
          <p:txBody>
            <a:bodyPr lIns="41900" tIns="41900" rIns="41900" bIns="41900" anchor="ctr" anchorCtr="0">
              <a:noAutofit/>
            </a:bodyPr>
            <a:lstStyle/>
            <a:p>
              <a:pPr marL="0" marR="0" lvl="0" indent="0" algn="ctr" rtl="0">
                <a:lnSpc>
                  <a:spcPct val="90000"/>
                </a:lnSpc>
                <a:spcBef>
                  <a:spcPts val="0"/>
                </a:spcBef>
                <a:spcAft>
                  <a:spcPts val="0"/>
                </a:spcAft>
                <a:buClr>
                  <a:schemeClr val="lt1"/>
                </a:buClr>
                <a:buSzPct val="25000"/>
                <a:buFont typeface="Arial"/>
                <a:buNone/>
              </a:pPr>
              <a:r>
                <a:rPr lang="en" sz="1100" b="0" i="0" u="none" strike="noStrike" cap="none" dirty="0">
                  <a:solidFill>
                    <a:schemeClr val="lt1"/>
                  </a:solidFill>
                  <a:latin typeface="Arial"/>
                  <a:ea typeface="Arial"/>
                  <a:cs typeface="Arial"/>
                  <a:sym typeface="Arial"/>
                </a:rPr>
                <a:t>Fluoroquinolones</a:t>
              </a:r>
            </a:p>
          </p:txBody>
        </p:sp>
        <p:sp>
          <p:nvSpPr>
            <p:cNvPr id="126" name="Shape 126"/>
            <p:cNvSpPr/>
            <p:nvPr/>
          </p:nvSpPr>
          <p:spPr>
            <a:xfrm>
              <a:off x="2695244" y="428100"/>
              <a:ext cx="1225111" cy="735065"/>
            </a:xfrm>
            <a:prstGeom prst="rect">
              <a:avLst/>
            </a:prstGeom>
            <a:gradFill>
              <a:gsLst>
                <a:gs pos="0">
                  <a:srgbClr val="FF9F00"/>
                </a:gs>
                <a:gs pos="100000">
                  <a:srgbClr val="FFBB63"/>
                </a:gs>
              </a:gsLst>
              <a:lin ang="16200000" scaled="0"/>
            </a:gradFill>
            <a:ln>
              <a:noFill/>
            </a:ln>
          </p:spPr>
          <p:txBody>
            <a:bodyPr lIns="91425" tIns="91425" rIns="91425" bIns="91425" anchor="ctr" anchorCtr="0">
              <a:noAutofit/>
            </a:bodyPr>
            <a:lstStyle/>
            <a:p>
              <a:pPr lvl="0">
                <a:spcBef>
                  <a:spcPts val="0"/>
                </a:spcBef>
                <a:buNone/>
              </a:pPr>
              <a:endParaRPr/>
            </a:p>
          </p:txBody>
        </p:sp>
        <p:sp>
          <p:nvSpPr>
            <p:cNvPr id="127" name="Shape 127"/>
            <p:cNvSpPr txBox="1"/>
            <p:nvPr/>
          </p:nvSpPr>
          <p:spPr>
            <a:xfrm>
              <a:off x="2695244" y="428100"/>
              <a:ext cx="1225111" cy="735065"/>
            </a:xfrm>
            <a:prstGeom prst="rect">
              <a:avLst/>
            </a:prstGeom>
            <a:solidFill>
              <a:schemeClr val="accent1"/>
            </a:solidFill>
            <a:ln>
              <a:noFill/>
            </a:ln>
          </p:spPr>
          <p:txBody>
            <a:bodyPr lIns="41900" tIns="41900" rIns="41900" bIns="41900" anchor="ctr" anchorCtr="0">
              <a:noAutofit/>
            </a:bodyPr>
            <a:lstStyle/>
            <a:p>
              <a:pPr marL="0" marR="0" lvl="0" indent="0" algn="ctr" rtl="0">
                <a:lnSpc>
                  <a:spcPct val="90000"/>
                </a:lnSpc>
                <a:spcBef>
                  <a:spcPts val="0"/>
                </a:spcBef>
                <a:spcAft>
                  <a:spcPts val="0"/>
                </a:spcAft>
                <a:buClr>
                  <a:schemeClr val="lt1"/>
                </a:buClr>
                <a:buSzPct val="25000"/>
                <a:buFont typeface="Arial"/>
                <a:buNone/>
              </a:pPr>
              <a:r>
                <a:rPr lang="en" sz="1100" b="0" i="0" u="none" strike="noStrike" cap="none">
                  <a:solidFill>
                    <a:schemeClr val="lt1"/>
                  </a:solidFill>
                  <a:latin typeface="Arial"/>
                  <a:ea typeface="Arial"/>
                  <a:cs typeface="Arial"/>
                  <a:sym typeface="Arial"/>
                </a:rPr>
                <a:t>Aminoglycosides</a:t>
              </a:r>
            </a:p>
          </p:txBody>
        </p:sp>
      </p:grpSp>
      <p:cxnSp>
        <p:nvCxnSpPr>
          <p:cNvPr id="128" name="Shape 128"/>
          <p:cNvCxnSpPr/>
          <p:nvPr/>
        </p:nvCxnSpPr>
        <p:spPr>
          <a:xfrm>
            <a:off x="600514" y="3006576"/>
            <a:ext cx="7942970" cy="0"/>
          </a:xfrm>
          <a:prstGeom prst="straightConnector1">
            <a:avLst/>
          </a:prstGeom>
          <a:noFill/>
          <a:ln w="25400" cap="flat" cmpd="sng">
            <a:solidFill>
              <a:schemeClr val="accent1"/>
            </a:solidFill>
            <a:prstDash val="solid"/>
            <a:round/>
            <a:headEnd type="none" w="med" len="med"/>
            <a:tailEnd type="none" w="med" len="med"/>
          </a:ln>
        </p:spPr>
      </p:cxnSp>
      <p:cxnSp>
        <p:nvCxnSpPr>
          <p:cNvPr id="129" name="Shape 129"/>
          <p:cNvCxnSpPr/>
          <p:nvPr/>
        </p:nvCxnSpPr>
        <p:spPr>
          <a:xfrm flipH="1">
            <a:off x="4566009" y="3093903"/>
            <a:ext cx="11979" cy="1881303"/>
          </a:xfrm>
          <a:prstGeom prst="straightConnector1">
            <a:avLst/>
          </a:prstGeom>
          <a:noFill/>
          <a:ln w="25400" cap="flat" cmpd="sng">
            <a:solidFill>
              <a:srgbClr val="EF6C00"/>
            </a:solidFill>
            <a:prstDash val="solid"/>
            <a:round/>
            <a:headEnd type="none" w="med" len="med"/>
            <a:tailEnd type="none" w="med" len="med"/>
          </a:ln>
        </p:spPr>
      </p:cxn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311700" y="445025"/>
            <a:ext cx="8520599" cy="7073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1"/>
              </a:buClr>
              <a:buSzPct val="25000"/>
              <a:buFont typeface="PT Sans Narrow"/>
              <a:buNone/>
            </a:pPr>
            <a:r>
              <a:rPr lang="en" sz="3600" b="1" i="0" u="none" strike="noStrike" cap="none">
                <a:solidFill>
                  <a:schemeClr val="accent1"/>
                </a:solidFill>
                <a:latin typeface="PT Sans Narrow"/>
                <a:ea typeface="PT Sans Narrow"/>
                <a:cs typeface="PT Sans Narrow"/>
                <a:sym typeface="PT Sans Narrow"/>
              </a:rPr>
              <a:t>Experiment Key Findings</a:t>
            </a:r>
          </a:p>
        </p:txBody>
      </p:sp>
      <p:sp>
        <p:nvSpPr>
          <p:cNvPr id="135" name="Shape 135"/>
          <p:cNvSpPr txBox="1">
            <a:spLocks noGrp="1"/>
          </p:cNvSpPr>
          <p:nvPr>
            <p:ph type="body" idx="1"/>
          </p:nvPr>
        </p:nvSpPr>
        <p:spPr>
          <a:xfrm>
            <a:off x="302503" y="3671260"/>
            <a:ext cx="8529795" cy="1325469"/>
          </a:xfrm>
          <a:prstGeom prst="rect">
            <a:avLst/>
          </a:prstGeom>
          <a:noFill/>
          <a:ln>
            <a:noFill/>
          </a:ln>
        </p:spPr>
        <p:txBody>
          <a:bodyPr lIns="91425" tIns="91425" rIns="91425" bIns="91425" anchor="t" anchorCtr="0">
            <a:noAutofit/>
          </a:bodyPr>
          <a:lstStyle/>
          <a:p>
            <a:pPr marL="0" marR="0" lvl="0" indent="0" algn="l" rtl="0">
              <a:lnSpc>
                <a:spcPct val="50000"/>
              </a:lnSpc>
              <a:spcBef>
                <a:spcPts val="0"/>
              </a:spcBef>
              <a:spcAft>
                <a:spcPts val="0"/>
              </a:spcAft>
              <a:buClr>
                <a:schemeClr val="dk2"/>
              </a:buClr>
              <a:buSzPct val="25000"/>
              <a:buFont typeface="Open Sans"/>
              <a:buNone/>
            </a:pPr>
            <a:r>
              <a:rPr lang="en" sz="1400" b="0" i="0" u="none" strike="noStrike" cap="none" dirty="0">
                <a:solidFill>
                  <a:schemeClr val="dk2"/>
                </a:solidFill>
                <a:latin typeface="Open Sans"/>
                <a:ea typeface="Open Sans"/>
                <a:cs typeface="Open Sans"/>
                <a:sym typeface="Open Sans"/>
              </a:rPr>
              <a:t>At concentrations below MICsusc concentration:</a:t>
            </a:r>
          </a:p>
          <a:p>
            <a:pPr marL="285750" marR="0" lvl="0" indent="-285750" algn="l" rtl="0">
              <a:lnSpc>
                <a:spcPct val="50000"/>
              </a:lnSpc>
              <a:spcBef>
                <a:spcPts val="160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Growth rate of susceptible strain was </a:t>
            </a:r>
            <a:r>
              <a:rPr lang="en" sz="1400" b="1" i="0" u="none" strike="noStrike" cap="none" dirty="0">
                <a:solidFill>
                  <a:schemeClr val="dk2"/>
                </a:solidFill>
                <a:latin typeface="Open Sans"/>
                <a:ea typeface="Open Sans"/>
                <a:cs typeface="Open Sans"/>
                <a:sym typeface="Open Sans"/>
              </a:rPr>
              <a:t>significantly</a:t>
            </a:r>
            <a:r>
              <a:rPr lang="en" sz="1400" b="0" i="0" u="none" strike="noStrike" cap="none" dirty="0">
                <a:solidFill>
                  <a:schemeClr val="dk2"/>
                </a:solidFill>
                <a:latin typeface="Open Sans"/>
                <a:ea typeface="Open Sans"/>
                <a:cs typeface="Open Sans"/>
                <a:sym typeface="Open Sans"/>
              </a:rPr>
              <a:t> reduced</a:t>
            </a:r>
          </a:p>
          <a:p>
            <a:pPr marL="285750" marR="0" lvl="0" indent="-285750" algn="l" rtl="0">
              <a:lnSpc>
                <a:spcPct val="50000"/>
              </a:lnSpc>
              <a:spcBef>
                <a:spcPts val="1600"/>
              </a:spcBef>
              <a:spcAft>
                <a:spcPts val="0"/>
              </a:spcAft>
              <a:buClr>
                <a:schemeClr val="dk2"/>
              </a:buClr>
              <a:buSzPct val="100000"/>
              <a:buFont typeface="Noto Sans Symbols"/>
              <a:buChar char="❖"/>
            </a:pPr>
            <a:r>
              <a:rPr lang="en" sz="1400" b="0" i="0" u="none" strike="noStrike" cap="none" dirty="0">
                <a:solidFill>
                  <a:schemeClr val="dk2"/>
                </a:solidFill>
                <a:latin typeface="Open Sans"/>
                <a:ea typeface="Open Sans"/>
                <a:cs typeface="Open Sans"/>
                <a:sym typeface="Open Sans"/>
              </a:rPr>
              <a:t>Growth rate of resistant strain was </a:t>
            </a:r>
            <a:r>
              <a:rPr lang="en" sz="1400" b="1" i="0" u="none" strike="noStrike" cap="none" dirty="0">
                <a:solidFill>
                  <a:schemeClr val="dk2"/>
                </a:solidFill>
                <a:latin typeface="Open Sans"/>
                <a:ea typeface="Open Sans"/>
                <a:cs typeface="Open Sans"/>
                <a:sym typeface="Open Sans"/>
              </a:rPr>
              <a:t>minimally</a:t>
            </a:r>
            <a:r>
              <a:rPr lang="en" sz="1400" b="0" i="0" u="none" strike="noStrike" cap="none" dirty="0">
                <a:solidFill>
                  <a:schemeClr val="dk2"/>
                </a:solidFill>
                <a:latin typeface="Open Sans"/>
                <a:ea typeface="Open Sans"/>
                <a:cs typeface="Open Sans"/>
                <a:sym typeface="Open Sans"/>
              </a:rPr>
              <a:t> reduced</a:t>
            </a:r>
          </a:p>
          <a:p>
            <a:pPr marL="285750" marR="0" lvl="0" indent="-285750" algn="l" rtl="0">
              <a:lnSpc>
                <a:spcPct val="50000"/>
              </a:lnSpc>
              <a:spcBef>
                <a:spcPts val="1600"/>
              </a:spcBef>
              <a:spcAft>
                <a:spcPts val="0"/>
              </a:spcAft>
              <a:buClr>
                <a:schemeClr val="dk2"/>
              </a:buClr>
              <a:buSzPct val="100000"/>
              <a:buFont typeface="Wingdings" panose="05000000000000000000" pitchFamily="2" charset="2"/>
              <a:buChar char="Ø"/>
            </a:pPr>
            <a:r>
              <a:rPr lang="en" sz="1400" b="0" i="0" u="none" strike="noStrike" cap="none" dirty="0">
                <a:solidFill>
                  <a:schemeClr val="dk2"/>
                </a:solidFill>
                <a:latin typeface="Open Sans"/>
                <a:ea typeface="Open Sans"/>
                <a:cs typeface="Open Sans"/>
                <a:sym typeface="Open Sans"/>
              </a:rPr>
              <a:t>Suggests that resistant strain are strongly selected at these low concentrations</a:t>
            </a:r>
          </a:p>
        </p:txBody>
      </p:sp>
      <p:pic>
        <p:nvPicPr>
          <p:cNvPr id="136" name="Shape 136"/>
          <p:cNvPicPr preferRelativeResize="0"/>
          <p:nvPr/>
        </p:nvPicPr>
        <p:blipFill rotWithShape="1">
          <a:blip r:embed="rId3">
            <a:alphaModFix/>
          </a:blip>
          <a:srcRect/>
          <a:stretch/>
        </p:blipFill>
        <p:spPr>
          <a:xfrm>
            <a:off x="2697075" y="1152423"/>
            <a:ext cx="3749849" cy="2464186"/>
          </a:xfrm>
          <a:prstGeom prst="rect">
            <a:avLst/>
          </a:prstGeom>
          <a:noFill/>
          <a:ln>
            <a:noFill/>
          </a:ln>
        </p:spPr>
      </p:pic>
      <p:pic>
        <p:nvPicPr>
          <p:cNvPr id="137" name="Shape 137"/>
          <p:cNvPicPr preferRelativeResize="0"/>
          <p:nvPr/>
        </p:nvPicPr>
        <p:blipFill rotWithShape="1">
          <a:blip r:embed="rId3">
            <a:alphaModFix/>
          </a:blip>
          <a:srcRect/>
          <a:stretch/>
        </p:blipFill>
        <p:spPr>
          <a:xfrm>
            <a:off x="1659851" y="1152423"/>
            <a:ext cx="5824295" cy="3827393"/>
          </a:xfrm>
          <a:prstGeom prst="rect">
            <a:avLst/>
          </a:prstGeom>
          <a:noFill/>
          <a:ln>
            <a:noFill/>
          </a:ln>
        </p:spPr>
      </p:pic>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7"/>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13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uiExpand="1" build="p"/>
    </p:bld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TotalTime>
  <Words>1985</Words>
  <Application>Microsoft Office PowerPoint</Application>
  <PresentationFormat>On-screen Show (16:9)</PresentationFormat>
  <Paragraphs>124</Paragraphs>
  <Slides>29</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PT Sans Narrow</vt:lpstr>
      <vt:lpstr>Arial</vt:lpstr>
      <vt:lpstr>Open Sans</vt:lpstr>
      <vt:lpstr>Noto Sans Symbols</vt:lpstr>
      <vt:lpstr>Wingdings</vt:lpstr>
      <vt:lpstr>tropic</vt:lpstr>
      <vt:lpstr> IS4250 Project Selection of Resistant Bacteria at Very Low Antibiotics Concentrations</vt:lpstr>
      <vt:lpstr>What is a bacteria?</vt:lpstr>
      <vt:lpstr>What is an antibiotic?</vt:lpstr>
      <vt:lpstr>What is antibiotic resistance?</vt:lpstr>
      <vt:lpstr>How do we select resistant bacteria?</vt:lpstr>
      <vt:lpstr>Can we use low concentrations?</vt:lpstr>
      <vt:lpstr>Why is antibiotic resistance scary?</vt:lpstr>
      <vt:lpstr>Experiment </vt:lpstr>
      <vt:lpstr>Experiment Key Findings</vt:lpstr>
      <vt:lpstr>Experiment Key Findings</vt:lpstr>
      <vt:lpstr>Experiment Limitations</vt:lpstr>
      <vt:lpstr>Healthcare Contributions</vt:lpstr>
      <vt:lpstr>Healthcare Contributions</vt:lpstr>
      <vt:lpstr>Healthcare Industry Actions</vt:lpstr>
      <vt:lpstr>Healthcare Industry Actions</vt:lpstr>
      <vt:lpstr>Thank you</vt:lpstr>
      <vt:lpstr>Pre-Prepared Questions</vt:lpstr>
      <vt:lpstr>Future of Antibiotic Resistance</vt:lpstr>
      <vt:lpstr>Alternatives to Antibiotics?</vt:lpstr>
      <vt:lpstr>Experiment Key Findings</vt:lpstr>
      <vt:lpstr>Additional Healthcare Contributions</vt:lpstr>
      <vt:lpstr>How can antibiotic resistance spread</vt:lpstr>
      <vt:lpstr>Additional Healthcare Industry Actions</vt:lpstr>
      <vt:lpstr>Additional Healthcare Industry Actions</vt:lpstr>
      <vt:lpstr>Additional Limitations of Experiment</vt:lpstr>
      <vt:lpstr>Author’s Experiment Limitations</vt:lpstr>
      <vt:lpstr>Healthcare Challenges</vt:lpstr>
      <vt:lpstr>Healthcare Challenges</vt:lpstr>
      <vt:lpstr>Additional Healthcare Challenges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IS4250 Project Selection of Resistant Bacteria at Very Low Antibiotics Concentrations</dc:title>
  <cp:lastModifiedBy>kerine</cp:lastModifiedBy>
  <cp:revision>6</cp:revision>
  <dcterms:modified xsi:type="dcterms:W3CDTF">2016-04-02T07:53:52Z</dcterms:modified>
</cp:coreProperties>
</file>